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quickStyle15.xml" ContentType="application/vnd.openxmlformats-officedocument.drawingml.diagramStyl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452" r:id="rId2"/>
    <p:sldId id="507" r:id="rId3"/>
    <p:sldId id="510" r:id="rId4"/>
    <p:sldId id="342" r:id="rId5"/>
    <p:sldId id="512" r:id="rId6"/>
    <p:sldId id="511" r:id="rId7"/>
    <p:sldId id="515" r:id="rId8"/>
    <p:sldId id="514" r:id="rId9"/>
    <p:sldId id="655" r:id="rId10"/>
    <p:sldId id="685" r:id="rId11"/>
    <p:sldId id="686" r:id="rId12"/>
    <p:sldId id="663" r:id="rId13"/>
    <p:sldId id="664" r:id="rId14"/>
    <p:sldId id="687" r:id="rId15"/>
    <p:sldId id="516" r:id="rId16"/>
    <p:sldId id="589" r:id="rId17"/>
    <p:sldId id="688" r:id="rId18"/>
    <p:sldId id="552" r:id="rId19"/>
    <p:sldId id="689" r:id="rId20"/>
    <p:sldId id="573" r:id="rId21"/>
    <p:sldId id="576" r:id="rId22"/>
    <p:sldId id="577" r:id="rId23"/>
    <p:sldId id="578" r:id="rId24"/>
    <p:sldId id="522" r:id="rId25"/>
    <p:sldId id="579" r:id="rId26"/>
    <p:sldId id="581" r:id="rId27"/>
    <p:sldId id="524" r:id="rId28"/>
    <p:sldId id="525" r:id="rId29"/>
    <p:sldId id="526" r:id="rId30"/>
    <p:sldId id="690" r:id="rId31"/>
    <p:sldId id="582" r:id="rId32"/>
    <p:sldId id="691" r:id="rId33"/>
    <p:sldId id="583" r:id="rId34"/>
    <p:sldId id="535" r:id="rId35"/>
    <p:sldId id="585" r:id="rId36"/>
    <p:sldId id="538" r:id="rId37"/>
    <p:sldId id="539" r:id="rId38"/>
    <p:sldId id="540" r:id="rId39"/>
    <p:sldId id="541" r:id="rId40"/>
    <p:sldId id="542" r:id="rId41"/>
    <p:sldId id="543" r:id="rId42"/>
    <p:sldId id="692" r:id="rId43"/>
    <p:sldId id="545" r:id="rId44"/>
    <p:sldId id="714" r:id="rId45"/>
    <p:sldId id="651" r:id="rId46"/>
    <p:sldId id="652" r:id="rId47"/>
    <p:sldId id="671" r:id="rId48"/>
    <p:sldId id="667" r:id="rId49"/>
    <p:sldId id="629" r:id="rId50"/>
    <p:sldId id="621" r:id="rId51"/>
    <p:sldId id="598" r:id="rId52"/>
    <p:sldId id="711" r:id="rId53"/>
    <p:sldId id="712" r:id="rId54"/>
    <p:sldId id="713" r:id="rId55"/>
    <p:sldId id="602" r:id="rId56"/>
    <p:sldId id="616" r:id="rId57"/>
    <p:sldId id="694" r:id="rId58"/>
    <p:sldId id="697" r:id="rId59"/>
    <p:sldId id="700" r:id="rId60"/>
    <p:sldId id="701" r:id="rId61"/>
    <p:sldId id="703" r:id="rId62"/>
    <p:sldId id="702" r:id="rId63"/>
    <p:sldId id="704" r:id="rId64"/>
    <p:sldId id="705" r:id="rId65"/>
    <p:sldId id="605" r:id="rId66"/>
    <p:sldId id="608" r:id="rId67"/>
    <p:sldId id="653" r:id="rId68"/>
    <p:sldId id="610" r:id="rId69"/>
    <p:sldId id="611" r:id="rId70"/>
    <p:sldId id="612" r:id="rId71"/>
    <p:sldId id="613" r:id="rId72"/>
    <p:sldId id="654" r:id="rId73"/>
    <p:sldId id="617" r:id="rId74"/>
    <p:sldId id="619" r:id="rId75"/>
    <p:sldId id="620" r:id="rId76"/>
    <p:sldId id="630" r:id="rId77"/>
    <p:sldId id="622" r:id="rId78"/>
    <p:sldId id="590" r:id="rId79"/>
    <p:sldId id="588" r:id="rId80"/>
    <p:sldId id="656" r:id="rId81"/>
    <p:sldId id="670" r:id="rId82"/>
    <p:sldId id="732" r:id="rId83"/>
    <p:sldId id="408" r:id="rId84"/>
    <p:sldId id="672" r:id="rId85"/>
    <p:sldId id="669" r:id="rId86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CC00"/>
    <a:srgbClr val="FFCC66"/>
    <a:srgbClr val="FF9900"/>
    <a:srgbClr val="FFCC99"/>
    <a:srgbClr val="CC3300"/>
    <a:srgbClr val="009900"/>
    <a:srgbClr val="6666FF"/>
    <a:srgbClr val="FF5050"/>
    <a:srgbClr val="990099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2" autoAdjust="0"/>
    <p:restoredTop sz="89496" autoAdjust="0"/>
  </p:normalViewPr>
  <p:slideViewPr>
    <p:cSldViewPr>
      <p:cViewPr varScale="1">
        <p:scale>
          <a:sx n="82" d="100"/>
          <a:sy n="82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C93EA5-8A74-499A-A98E-184C7D7E06E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4978857-CE7A-4212-80E3-2739FFF7AD2E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Copying discovery</a:t>
          </a:r>
          <a:endParaRPr lang="en-US" sz="2000" dirty="0">
            <a:solidFill>
              <a:schemeClr val="tx1"/>
            </a:solidFill>
          </a:endParaRPr>
        </a:p>
      </dgm:t>
    </dgm:pt>
    <dgm:pt modelId="{20A2FDDA-8954-401B-A0BC-05ED6AE4380D}" type="parTrans" cxnId="{C0F05CF1-C0CF-431F-995E-B63BCB9F1350}">
      <dgm:prSet/>
      <dgm:spPr/>
      <dgm:t>
        <a:bodyPr/>
        <a:lstStyle/>
        <a:p>
          <a:endParaRPr lang="en-US" sz="2400"/>
        </a:p>
      </dgm:t>
    </dgm:pt>
    <dgm:pt modelId="{48F41246-6F4B-431C-A3A0-9FF4DA7499AD}" type="sibTrans" cxnId="{C0F05CF1-C0CF-431F-995E-B63BCB9F1350}">
      <dgm:prSet/>
      <dgm:spPr/>
      <dgm:t>
        <a:bodyPr/>
        <a:lstStyle/>
        <a:p>
          <a:endParaRPr lang="en-US" sz="2400"/>
        </a:p>
      </dgm:t>
    </dgm:pt>
    <dgm:pt modelId="{7366D333-C905-4001-B62A-8657DEC5188F}">
      <dgm:prSet phldrT="[Text]" custT="1"/>
      <dgm:spPr/>
      <dgm:t>
        <a:bodyPr/>
        <a:lstStyle/>
        <a:p>
          <a:r>
            <a:rPr lang="en-US" sz="2000" dirty="0" smtClean="0"/>
            <a:t>Applications in </a:t>
          </a:r>
          <a:br>
            <a:rPr lang="en-US" sz="2000" dirty="0" smtClean="0"/>
          </a:br>
          <a:r>
            <a:rPr lang="en-US" sz="2000" dirty="0" smtClean="0"/>
            <a:t>data integration</a:t>
          </a:r>
          <a:endParaRPr lang="en-US" sz="2000" dirty="0"/>
        </a:p>
      </dgm:t>
    </dgm:pt>
    <dgm:pt modelId="{1FE1055B-4786-49D9-BAA2-360E52E383FD}" type="parTrans" cxnId="{E42879BA-4A47-4F4C-A5C8-D7FEC97FC260}">
      <dgm:prSet/>
      <dgm:spPr/>
      <dgm:t>
        <a:bodyPr/>
        <a:lstStyle/>
        <a:p>
          <a:endParaRPr lang="en-US" sz="2400"/>
        </a:p>
      </dgm:t>
    </dgm:pt>
    <dgm:pt modelId="{09666653-3191-40E7-8A77-C038300A266C}" type="sibTrans" cxnId="{E42879BA-4A47-4F4C-A5C8-D7FEC97FC260}">
      <dgm:prSet/>
      <dgm:spPr/>
      <dgm:t>
        <a:bodyPr/>
        <a:lstStyle/>
        <a:p>
          <a:endParaRPr lang="en-US" sz="2400"/>
        </a:p>
      </dgm:t>
    </dgm:pt>
    <dgm:pt modelId="{6D0EC897-4BC4-4A18-9450-54EBE5EF9317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Local detection </a:t>
          </a:r>
          <a:br>
            <a:rPr lang="en-US" sz="1600" dirty="0" smtClean="0">
              <a:solidFill>
                <a:schemeClr val="tx1"/>
              </a:solidFill>
            </a:rPr>
          </a:br>
          <a:r>
            <a:rPr lang="en-US" sz="1600" dirty="0" smtClean="0">
              <a:solidFill>
                <a:schemeClr val="tx1"/>
              </a:solidFill>
            </a:rPr>
            <a:t>[VLDB’09a]</a:t>
          </a:r>
          <a:endParaRPr lang="en-US" sz="1600" dirty="0">
            <a:solidFill>
              <a:schemeClr val="tx1"/>
            </a:solidFill>
          </a:endParaRPr>
        </a:p>
      </dgm:t>
    </dgm:pt>
    <dgm:pt modelId="{3C63FEDF-9E60-42B7-BACA-0F1100F4CB48}" type="parTrans" cxnId="{6551EFA0-934E-4C24-A23F-319A654A0F32}">
      <dgm:prSet/>
      <dgm:spPr/>
      <dgm:t>
        <a:bodyPr/>
        <a:lstStyle/>
        <a:p>
          <a:endParaRPr lang="en-US" sz="2400"/>
        </a:p>
      </dgm:t>
    </dgm:pt>
    <dgm:pt modelId="{BE3E0AC1-9964-4B0B-BED5-30C8623F3B23}" type="sibTrans" cxnId="{6551EFA0-934E-4C24-A23F-319A654A0F32}">
      <dgm:prSet/>
      <dgm:spPr/>
      <dgm:t>
        <a:bodyPr/>
        <a:lstStyle/>
        <a:p>
          <a:endParaRPr lang="en-US" sz="2400"/>
        </a:p>
      </dgm:t>
    </dgm:pt>
    <dgm:pt modelId="{C95FD0FB-7420-4212-B922-63159FE67857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Global detection </a:t>
          </a:r>
          <a:br>
            <a:rPr lang="en-US" sz="1600" dirty="0" smtClean="0">
              <a:solidFill>
                <a:schemeClr val="tx1"/>
              </a:solidFill>
            </a:rPr>
          </a:br>
          <a:r>
            <a:rPr lang="en-US" sz="1600" dirty="0" smtClean="0">
              <a:solidFill>
                <a:schemeClr val="tx1"/>
              </a:solidFill>
            </a:rPr>
            <a:t>[VLDB’10a]</a:t>
          </a:r>
          <a:endParaRPr lang="en-US" sz="1600" dirty="0">
            <a:solidFill>
              <a:schemeClr val="tx1"/>
            </a:solidFill>
          </a:endParaRPr>
        </a:p>
      </dgm:t>
    </dgm:pt>
    <dgm:pt modelId="{2DE83EE1-DAFA-428A-A3B3-18DDB12584D9}" type="parTrans" cxnId="{DD7D845E-FDF8-499A-9177-754FC90E51E3}">
      <dgm:prSet/>
      <dgm:spPr/>
      <dgm:t>
        <a:bodyPr/>
        <a:lstStyle/>
        <a:p>
          <a:endParaRPr lang="en-US" sz="2400"/>
        </a:p>
      </dgm:t>
    </dgm:pt>
    <dgm:pt modelId="{C92A9B2C-299B-4ECF-9B04-7C9722F89E96}" type="sibTrans" cxnId="{DD7D845E-FDF8-499A-9177-754FC90E51E3}">
      <dgm:prSet/>
      <dgm:spPr/>
      <dgm:t>
        <a:bodyPr/>
        <a:lstStyle/>
        <a:p>
          <a:endParaRPr lang="en-US" sz="2400"/>
        </a:p>
      </dgm:t>
    </dgm:pt>
    <dgm:pt modelId="{2F88ACBD-9293-48DA-BE3E-F9CB46FE50C7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Detection w. dynamic data [VLDB’09b]</a:t>
          </a:r>
          <a:endParaRPr lang="en-US" sz="1600" dirty="0">
            <a:solidFill>
              <a:schemeClr val="tx1"/>
            </a:solidFill>
          </a:endParaRPr>
        </a:p>
      </dgm:t>
    </dgm:pt>
    <dgm:pt modelId="{ED6090C8-EDFF-4E64-91F0-A6735C92A1BD}" type="parTrans" cxnId="{D8F83C1F-245F-40D0-B972-85D68AF16E82}">
      <dgm:prSet/>
      <dgm:spPr/>
      <dgm:t>
        <a:bodyPr/>
        <a:lstStyle/>
        <a:p>
          <a:endParaRPr lang="en-US" sz="2400"/>
        </a:p>
      </dgm:t>
    </dgm:pt>
    <dgm:pt modelId="{839D3995-F7F1-43FE-95CE-8F1B3EBC13E2}" type="sibTrans" cxnId="{D8F83C1F-245F-40D0-B972-85D68AF16E82}">
      <dgm:prSet/>
      <dgm:spPr/>
      <dgm:t>
        <a:bodyPr/>
        <a:lstStyle/>
        <a:p>
          <a:endParaRPr lang="en-US" sz="2400"/>
        </a:p>
      </dgm:t>
    </dgm:pt>
    <dgm:pt modelId="{5CE005B6-9CCF-4DF9-B944-ECEC68BB9591}">
      <dgm:prSet custT="1"/>
      <dgm:spPr/>
      <dgm:t>
        <a:bodyPr/>
        <a:lstStyle/>
        <a:p>
          <a:r>
            <a:rPr lang="en-US" sz="1600" dirty="0" smtClean="0"/>
            <a:t>Visualization</a:t>
          </a:r>
          <a:endParaRPr lang="en-US" sz="1600" dirty="0"/>
        </a:p>
      </dgm:t>
    </dgm:pt>
    <dgm:pt modelId="{823672D7-A357-4642-B40A-7C9C6D4BF5CF}" type="parTrans" cxnId="{A93D3503-CA62-4E16-AAB9-BE3044EA2A5F}">
      <dgm:prSet/>
      <dgm:spPr/>
      <dgm:t>
        <a:bodyPr/>
        <a:lstStyle/>
        <a:p>
          <a:endParaRPr lang="en-US" sz="2400"/>
        </a:p>
      </dgm:t>
    </dgm:pt>
    <dgm:pt modelId="{FCA0E475-CF37-4FF4-AEBD-B4FC8A748AB5}" type="sibTrans" cxnId="{A93D3503-CA62-4E16-AAB9-BE3044EA2A5F}">
      <dgm:prSet/>
      <dgm:spPr/>
      <dgm:t>
        <a:bodyPr/>
        <a:lstStyle/>
        <a:p>
          <a:endParaRPr lang="en-US" sz="2400"/>
        </a:p>
      </dgm:t>
    </dgm:pt>
    <dgm:pt modelId="{F9694997-2528-442D-B33C-BE3B1966DD73}">
      <dgm:prSet custT="1"/>
      <dgm:spPr/>
      <dgm:t>
        <a:bodyPr/>
        <a:lstStyle/>
        <a:p>
          <a:r>
            <a:rPr lang="en-US" sz="1600" dirty="0" smtClean="0"/>
            <a:t>Decision explanation</a:t>
          </a:r>
          <a:br>
            <a:rPr lang="en-US" sz="1600" dirty="0" smtClean="0"/>
          </a:br>
          <a:r>
            <a:rPr lang="en-US" sz="1600" dirty="0" smtClean="0"/>
            <a:t>[VLDB’10 demo]</a:t>
          </a:r>
          <a:endParaRPr lang="en-US" sz="1600" dirty="0"/>
        </a:p>
      </dgm:t>
    </dgm:pt>
    <dgm:pt modelId="{AF9CB605-E591-41DD-BA72-952C8ED2E275}" type="parTrans" cxnId="{8DF903BB-BB58-4948-B6FB-62CC2CC56388}">
      <dgm:prSet/>
      <dgm:spPr/>
      <dgm:t>
        <a:bodyPr/>
        <a:lstStyle/>
        <a:p>
          <a:endParaRPr lang="en-US" sz="2400"/>
        </a:p>
      </dgm:t>
    </dgm:pt>
    <dgm:pt modelId="{7EF094F7-B93B-4710-9594-6775C0703F8A}" type="sibTrans" cxnId="{8DF903BB-BB58-4948-B6FB-62CC2CC56388}">
      <dgm:prSet/>
      <dgm:spPr/>
      <dgm:t>
        <a:bodyPr/>
        <a:lstStyle/>
        <a:p>
          <a:endParaRPr lang="en-US" sz="2400"/>
        </a:p>
      </dgm:t>
    </dgm:pt>
    <dgm:pt modelId="{C4F79391-D6FE-4F82-B821-BBA05305518D}">
      <dgm:prSet phldrT="[Text]" custT="1"/>
      <dgm:spPr/>
      <dgm:t>
        <a:bodyPr/>
        <a:lstStyle/>
        <a:p>
          <a:r>
            <a:rPr lang="en-US" sz="1600" dirty="0" smtClean="0"/>
            <a:t>Truth discovery </a:t>
          </a:r>
          <a:br>
            <a:rPr lang="en-US" sz="1600" dirty="0" smtClean="0"/>
          </a:br>
          <a:r>
            <a:rPr lang="en-US" sz="1600" dirty="0" smtClean="0"/>
            <a:t>[VLDB’09a][VLDB’09b]</a:t>
          </a:r>
          <a:endParaRPr lang="en-US" sz="1600" dirty="0"/>
        </a:p>
      </dgm:t>
    </dgm:pt>
    <dgm:pt modelId="{7332FF2F-7643-4C0E-A1AD-9257E69D231A}" type="parTrans" cxnId="{1AC92266-BBEA-4F96-802B-843B92CA394B}">
      <dgm:prSet/>
      <dgm:spPr/>
      <dgm:t>
        <a:bodyPr/>
        <a:lstStyle/>
        <a:p>
          <a:endParaRPr lang="en-US" sz="2400"/>
        </a:p>
      </dgm:t>
    </dgm:pt>
    <dgm:pt modelId="{19A3EABC-A4C1-427F-A0FC-4D96AB60E652}" type="sibTrans" cxnId="{1AC92266-BBEA-4F96-802B-843B92CA394B}">
      <dgm:prSet/>
      <dgm:spPr/>
      <dgm:t>
        <a:bodyPr/>
        <a:lstStyle/>
        <a:p>
          <a:endParaRPr lang="en-US" sz="2400"/>
        </a:p>
      </dgm:t>
    </dgm:pt>
    <dgm:pt modelId="{C9781523-4212-44DB-8C13-71E60E489575}">
      <dgm:prSet phldrT="[Text]" custT="1"/>
      <dgm:spPr/>
      <dgm:t>
        <a:bodyPr/>
        <a:lstStyle/>
        <a:p>
          <a:r>
            <a:rPr lang="en-US" sz="1600" dirty="0" smtClean="0"/>
            <a:t>Query answering </a:t>
          </a:r>
          <a:br>
            <a:rPr lang="en-US" sz="1600" dirty="0" smtClean="0"/>
          </a:br>
          <a:r>
            <a:rPr lang="en-US" sz="1600" dirty="0" smtClean="0"/>
            <a:t>[Submitted]</a:t>
          </a:r>
          <a:endParaRPr lang="en-US" sz="1600" dirty="0"/>
        </a:p>
      </dgm:t>
    </dgm:pt>
    <dgm:pt modelId="{81944F0F-4BED-44DA-B90B-46D565FFA447}" type="parTrans" cxnId="{8C51F10E-A611-4CCA-8230-5BCD7A353843}">
      <dgm:prSet/>
      <dgm:spPr/>
      <dgm:t>
        <a:bodyPr/>
        <a:lstStyle/>
        <a:p>
          <a:endParaRPr lang="en-US" sz="2400"/>
        </a:p>
      </dgm:t>
    </dgm:pt>
    <dgm:pt modelId="{9F92288D-5A77-4554-8D02-31A9F88D520E}" type="sibTrans" cxnId="{8C51F10E-A611-4CCA-8230-5BCD7A353843}">
      <dgm:prSet/>
      <dgm:spPr/>
      <dgm:t>
        <a:bodyPr/>
        <a:lstStyle/>
        <a:p>
          <a:endParaRPr lang="en-US" sz="2400"/>
        </a:p>
      </dgm:t>
    </dgm:pt>
    <dgm:pt modelId="{73AC879E-0038-448D-8445-FC93E2B36C5C}">
      <dgm:prSet phldrT="[Text]" custT="1"/>
      <dgm:spPr/>
      <dgm:t>
        <a:bodyPr/>
        <a:lstStyle/>
        <a:p>
          <a:r>
            <a:rPr lang="en-US" sz="1600" dirty="0" smtClean="0"/>
            <a:t>Record linkage </a:t>
          </a:r>
          <a:br>
            <a:rPr lang="en-US" sz="1600" dirty="0" smtClean="0"/>
          </a:br>
          <a:r>
            <a:rPr lang="en-US" sz="1600" dirty="0" smtClean="0"/>
            <a:t>[VLDB’10b]</a:t>
          </a:r>
          <a:endParaRPr lang="en-US" sz="1600" dirty="0"/>
        </a:p>
      </dgm:t>
    </dgm:pt>
    <dgm:pt modelId="{87D695C7-8AA4-4B2D-95BF-4A7661B91CF5}" type="parTrans" cxnId="{6285E3A8-9E94-4EA2-949D-7EA4C01E99C7}">
      <dgm:prSet/>
      <dgm:spPr/>
      <dgm:t>
        <a:bodyPr/>
        <a:lstStyle/>
        <a:p>
          <a:endParaRPr lang="en-US" sz="2400"/>
        </a:p>
      </dgm:t>
    </dgm:pt>
    <dgm:pt modelId="{5E683559-966F-4C6F-8076-38363D15695F}" type="sibTrans" cxnId="{6285E3A8-9E94-4EA2-949D-7EA4C01E99C7}">
      <dgm:prSet/>
      <dgm:spPr/>
      <dgm:t>
        <a:bodyPr/>
        <a:lstStyle/>
        <a:p>
          <a:endParaRPr lang="en-US" sz="2400"/>
        </a:p>
      </dgm:t>
    </dgm:pt>
    <dgm:pt modelId="{83943770-70FA-4B30-9B34-F8BC477796A8}">
      <dgm:prSet phldrT="[Text]" custT="1"/>
      <dgm:spPr/>
      <dgm:t>
        <a:bodyPr/>
        <a:lstStyle/>
        <a:p>
          <a:r>
            <a:rPr lang="en-US" sz="2000" dirty="0" smtClean="0"/>
            <a:t>Visualization and decision explanation</a:t>
          </a:r>
          <a:endParaRPr lang="en-US" sz="2000" dirty="0"/>
        </a:p>
      </dgm:t>
    </dgm:pt>
    <dgm:pt modelId="{356F3BFF-5DFD-4BC7-ACD7-43F316ABD543}" type="parTrans" cxnId="{51D5D5C1-A0F4-4F7D-A084-F3C38813B854}">
      <dgm:prSet/>
      <dgm:spPr/>
      <dgm:t>
        <a:bodyPr/>
        <a:lstStyle/>
        <a:p>
          <a:endParaRPr lang="en-US" sz="2400"/>
        </a:p>
      </dgm:t>
    </dgm:pt>
    <dgm:pt modelId="{A9053D5C-563F-4A60-AED5-1B46C1E2D05D}" type="sibTrans" cxnId="{51D5D5C1-A0F4-4F7D-A084-F3C38813B854}">
      <dgm:prSet/>
      <dgm:spPr/>
      <dgm:t>
        <a:bodyPr/>
        <a:lstStyle/>
        <a:p>
          <a:endParaRPr lang="en-US" sz="2400"/>
        </a:p>
      </dgm:t>
    </dgm:pt>
    <dgm:pt modelId="{EA520DA4-726E-4094-8E20-5E8EF1A99DB5}" type="pres">
      <dgm:prSet presAssocID="{DAC93EA5-8A74-499A-A98E-184C7D7E06E2}" presName="arrowDiagram" presStyleCnt="0">
        <dgm:presLayoutVars>
          <dgm:chMax val="5"/>
          <dgm:dir/>
          <dgm:resizeHandles val="exact"/>
        </dgm:presLayoutVars>
      </dgm:prSet>
      <dgm:spPr/>
    </dgm:pt>
    <dgm:pt modelId="{06954056-FCF6-4AFF-8095-EB445054C48A}" type="pres">
      <dgm:prSet presAssocID="{DAC93EA5-8A74-499A-A98E-184C7D7E06E2}" presName="arrow" presStyleLbl="bgShp" presStyleIdx="0" presStyleCnt="1" custAng="0" custScaleY="104026"/>
      <dgm:spPr/>
    </dgm:pt>
    <dgm:pt modelId="{F9E72637-802E-4634-8F53-84127E163F46}" type="pres">
      <dgm:prSet presAssocID="{DAC93EA5-8A74-499A-A98E-184C7D7E06E2}" presName="arrowDiagram3" presStyleCnt="0"/>
      <dgm:spPr/>
    </dgm:pt>
    <dgm:pt modelId="{F0D35BE8-2758-4E0D-81E4-1E08CB2F1509}" type="pres">
      <dgm:prSet presAssocID="{B4978857-CE7A-4212-80E3-2739FFF7AD2E}" presName="bullet3a" presStyleLbl="node1" presStyleIdx="0" presStyleCnt="3"/>
      <dgm:spPr/>
    </dgm:pt>
    <dgm:pt modelId="{545529E2-4889-477E-BC09-DBF9A598942C}" type="pres">
      <dgm:prSet presAssocID="{B4978857-CE7A-4212-80E3-2739FFF7AD2E}" presName="textBox3a" presStyleLbl="revTx" presStyleIdx="0" presStyleCnt="3" custScaleX="119777" custLinFactNeighborX="12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F9F76-BF50-4E91-9E05-1AC750CAC923}" type="pres">
      <dgm:prSet presAssocID="{7366D333-C905-4001-B62A-8657DEC5188F}" presName="bullet3b" presStyleLbl="node1" presStyleIdx="1" presStyleCnt="3"/>
      <dgm:spPr/>
    </dgm:pt>
    <dgm:pt modelId="{029F075E-3563-4708-B00C-DB7524B56CA9}" type="pres">
      <dgm:prSet presAssocID="{7366D333-C905-4001-B62A-8657DEC5188F}" presName="textBox3b" presStyleLbl="revTx" presStyleIdx="1" presStyleCnt="3" custScaleX="136139" custScaleY="92196" custLinFactNeighborX="27336" custLinFactNeighborY="6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E93F8-6932-4A89-A8EA-06388A6F11EF}" type="pres">
      <dgm:prSet presAssocID="{83943770-70FA-4B30-9B34-F8BC477796A8}" presName="bullet3c" presStyleLbl="node1" presStyleIdx="2" presStyleCnt="3"/>
      <dgm:spPr/>
    </dgm:pt>
    <dgm:pt modelId="{04488EDD-370D-4B3B-820E-8D61A0789BC5}" type="pres">
      <dgm:prSet presAssocID="{83943770-70FA-4B30-9B34-F8BC477796A8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A33C0B-E11E-4B10-87EE-0FDFCCA55D97}" type="presOf" srcId="{6D0EC897-4BC4-4A18-9450-54EBE5EF9317}" destId="{545529E2-4889-477E-BC09-DBF9A598942C}" srcOrd="0" destOrd="1" presId="urn:microsoft.com/office/officeart/2005/8/layout/arrow2"/>
    <dgm:cxn modelId="{6285E3A8-9E94-4EA2-949D-7EA4C01E99C7}" srcId="{7366D333-C905-4001-B62A-8657DEC5188F}" destId="{73AC879E-0038-448D-8445-FC93E2B36C5C}" srcOrd="2" destOrd="0" parTransId="{87D695C7-8AA4-4B2D-95BF-4A7661B91CF5}" sibTransId="{5E683559-966F-4C6F-8076-38363D15695F}"/>
    <dgm:cxn modelId="{930B4719-7932-4372-986A-553DC5EE4026}" type="presOf" srcId="{7366D333-C905-4001-B62A-8657DEC5188F}" destId="{029F075E-3563-4708-B00C-DB7524B56CA9}" srcOrd="0" destOrd="0" presId="urn:microsoft.com/office/officeart/2005/8/layout/arrow2"/>
    <dgm:cxn modelId="{1AC92266-BBEA-4F96-802B-843B92CA394B}" srcId="{7366D333-C905-4001-B62A-8657DEC5188F}" destId="{C4F79391-D6FE-4F82-B821-BBA05305518D}" srcOrd="0" destOrd="0" parTransId="{7332FF2F-7643-4C0E-A1AD-9257E69D231A}" sibTransId="{19A3EABC-A4C1-427F-A0FC-4D96AB60E652}"/>
    <dgm:cxn modelId="{6551EFA0-934E-4C24-A23F-319A654A0F32}" srcId="{B4978857-CE7A-4212-80E3-2739FFF7AD2E}" destId="{6D0EC897-4BC4-4A18-9450-54EBE5EF9317}" srcOrd="0" destOrd="0" parTransId="{3C63FEDF-9E60-42B7-BACA-0F1100F4CB48}" sibTransId="{BE3E0AC1-9964-4B0B-BED5-30C8623F3B23}"/>
    <dgm:cxn modelId="{578D0F46-D40E-4AA2-8A27-CB80805FCF72}" type="presOf" srcId="{5CE005B6-9CCF-4DF9-B944-ECEC68BB9591}" destId="{04488EDD-370D-4B3B-820E-8D61A0789BC5}" srcOrd="0" destOrd="1" presId="urn:microsoft.com/office/officeart/2005/8/layout/arrow2"/>
    <dgm:cxn modelId="{8C51F10E-A611-4CCA-8230-5BCD7A353843}" srcId="{7366D333-C905-4001-B62A-8657DEC5188F}" destId="{C9781523-4212-44DB-8C13-71E60E489575}" srcOrd="1" destOrd="0" parTransId="{81944F0F-4BED-44DA-B90B-46D565FFA447}" sibTransId="{9F92288D-5A77-4554-8D02-31A9F88D520E}"/>
    <dgm:cxn modelId="{EECCDCAF-4C7A-42DF-A4C1-72F11CE76ED8}" type="presOf" srcId="{DAC93EA5-8A74-499A-A98E-184C7D7E06E2}" destId="{EA520DA4-726E-4094-8E20-5E8EF1A99DB5}" srcOrd="0" destOrd="0" presId="urn:microsoft.com/office/officeart/2005/8/layout/arrow2"/>
    <dgm:cxn modelId="{923E4E30-F19D-4639-892F-2545C7C0BF10}" type="presOf" srcId="{83943770-70FA-4B30-9B34-F8BC477796A8}" destId="{04488EDD-370D-4B3B-820E-8D61A0789BC5}" srcOrd="0" destOrd="0" presId="urn:microsoft.com/office/officeart/2005/8/layout/arrow2"/>
    <dgm:cxn modelId="{B8A0A00E-C22E-401B-B596-E874B2B9A584}" type="presOf" srcId="{B4978857-CE7A-4212-80E3-2739FFF7AD2E}" destId="{545529E2-4889-477E-BC09-DBF9A598942C}" srcOrd="0" destOrd="0" presId="urn:microsoft.com/office/officeart/2005/8/layout/arrow2"/>
    <dgm:cxn modelId="{D8F83C1F-245F-40D0-B972-85D68AF16E82}" srcId="{B4978857-CE7A-4212-80E3-2739FFF7AD2E}" destId="{2F88ACBD-9293-48DA-BE3E-F9CB46FE50C7}" srcOrd="2" destOrd="0" parTransId="{ED6090C8-EDFF-4E64-91F0-A6735C92A1BD}" sibTransId="{839D3995-F7F1-43FE-95CE-8F1B3EBC13E2}"/>
    <dgm:cxn modelId="{E42879BA-4A47-4F4C-A5C8-D7FEC97FC260}" srcId="{DAC93EA5-8A74-499A-A98E-184C7D7E06E2}" destId="{7366D333-C905-4001-B62A-8657DEC5188F}" srcOrd="1" destOrd="0" parTransId="{1FE1055B-4786-49D9-BAA2-360E52E383FD}" sibTransId="{09666653-3191-40E7-8A77-C038300A266C}"/>
    <dgm:cxn modelId="{12603820-F89E-45E9-9577-496AAE478BF0}" type="presOf" srcId="{C95FD0FB-7420-4212-B922-63159FE67857}" destId="{545529E2-4889-477E-BC09-DBF9A598942C}" srcOrd="0" destOrd="2" presId="urn:microsoft.com/office/officeart/2005/8/layout/arrow2"/>
    <dgm:cxn modelId="{C0F05CF1-C0CF-431F-995E-B63BCB9F1350}" srcId="{DAC93EA5-8A74-499A-A98E-184C7D7E06E2}" destId="{B4978857-CE7A-4212-80E3-2739FFF7AD2E}" srcOrd="0" destOrd="0" parTransId="{20A2FDDA-8954-401B-A0BC-05ED6AE4380D}" sibTransId="{48F41246-6F4B-431C-A3A0-9FF4DA7499AD}"/>
    <dgm:cxn modelId="{DD7D845E-FDF8-499A-9177-754FC90E51E3}" srcId="{B4978857-CE7A-4212-80E3-2739FFF7AD2E}" destId="{C95FD0FB-7420-4212-B922-63159FE67857}" srcOrd="1" destOrd="0" parTransId="{2DE83EE1-DAFA-428A-A3B3-18DDB12584D9}" sibTransId="{C92A9B2C-299B-4ECF-9B04-7C9722F89E96}"/>
    <dgm:cxn modelId="{8DF903BB-BB58-4948-B6FB-62CC2CC56388}" srcId="{83943770-70FA-4B30-9B34-F8BC477796A8}" destId="{F9694997-2528-442D-B33C-BE3B1966DD73}" srcOrd="1" destOrd="0" parTransId="{AF9CB605-E591-41DD-BA72-952C8ED2E275}" sibTransId="{7EF094F7-B93B-4710-9594-6775C0703F8A}"/>
    <dgm:cxn modelId="{A7E948BD-398B-47B3-97A8-0F3CF87E5968}" type="presOf" srcId="{C9781523-4212-44DB-8C13-71E60E489575}" destId="{029F075E-3563-4708-B00C-DB7524B56CA9}" srcOrd="0" destOrd="2" presId="urn:microsoft.com/office/officeart/2005/8/layout/arrow2"/>
    <dgm:cxn modelId="{A93D3503-CA62-4E16-AAB9-BE3044EA2A5F}" srcId="{83943770-70FA-4B30-9B34-F8BC477796A8}" destId="{5CE005B6-9CCF-4DF9-B944-ECEC68BB9591}" srcOrd="0" destOrd="0" parTransId="{823672D7-A357-4642-B40A-7C9C6D4BF5CF}" sibTransId="{FCA0E475-CF37-4FF4-AEBD-B4FC8A748AB5}"/>
    <dgm:cxn modelId="{7FBE060C-596D-4FD4-BD2F-15D4FB7FEBD6}" type="presOf" srcId="{2F88ACBD-9293-48DA-BE3E-F9CB46FE50C7}" destId="{545529E2-4889-477E-BC09-DBF9A598942C}" srcOrd="0" destOrd="3" presId="urn:microsoft.com/office/officeart/2005/8/layout/arrow2"/>
    <dgm:cxn modelId="{D9172646-76AA-407C-A7CC-26A460133344}" type="presOf" srcId="{73AC879E-0038-448D-8445-FC93E2B36C5C}" destId="{029F075E-3563-4708-B00C-DB7524B56CA9}" srcOrd="0" destOrd="3" presId="urn:microsoft.com/office/officeart/2005/8/layout/arrow2"/>
    <dgm:cxn modelId="{51D5D5C1-A0F4-4F7D-A084-F3C38813B854}" srcId="{DAC93EA5-8A74-499A-A98E-184C7D7E06E2}" destId="{83943770-70FA-4B30-9B34-F8BC477796A8}" srcOrd="2" destOrd="0" parTransId="{356F3BFF-5DFD-4BC7-ACD7-43F316ABD543}" sibTransId="{A9053D5C-563F-4A60-AED5-1B46C1E2D05D}"/>
    <dgm:cxn modelId="{DBACD176-A3DC-4294-9531-EA302109A63A}" type="presOf" srcId="{F9694997-2528-442D-B33C-BE3B1966DD73}" destId="{04488EDD-370D-4B3B-820E-8D61A0789BC5}" srcOrd="0" destOrd="2" presId="urn:microsoft.com/office/officeart/2005/8/layout/arrow2"/>
    <dgm:cxn modelId="{9D0BFB6D-1C70-4857-A2F5-E8007111A93B}" type="presOf" srcId="{C4F79391-D6FE-4F82-B821-BBA05305518D}" destId="{029F075E-3563-4708-B00C-DB7524B56CA9}" srcOrd="0" destOrd="1" presId="urn:microsoft.com/office/officeart/2005/8/layout/arrow2"/>
    <dgm:cxn modelId="{77D09C96-7892-4781-9D38-AF7356C0A0B9}" type="presParOf" srcId="{EA520DA4-726E-4094-8E20-5E8EF1A99DB5}" destId="{06954056-FCF6-4AFF-8095-EB445054C48A}" srcOrd="0" destOrd="0" presId="urn:microsoft.com/office/officeart/2005/8/layout/arrow2"/>
    <dgm:cxn modelId="{894ED7F0-E074-41BE-9A1A-5DF53868C134}" type="presParOf" srcId="{EA520DA4-726E-4094-8E20-5E8EF1A99DB5}" destId="{F9E72637-802E-4634-8F53-84127E163F46}" srcOrd="1" destOrd="0" presId="urn:microsoft.com/office/officeart/2005/8/layout/arrow2"/>
    <dgm:cxn modelId="{15505986-E40F-4942-B45A-090AE7F48A51}" type="presParOf" srcId="{F9E72637-802E-4634-8F53-84127E163F46}" destId="{F0D35BE8-2758-4E0D-81E4-1E08CB2F1509}" srcOrd="0" destOrd="0" presId="urn:microsoft.com/office/officeart/2005/8/layout/arrow2"/>
    <dgm:cxn modelId="{CFB34E4A-750C-4759-A878-E55C57FD2DC7}" type="presParOf" srcId="{F9E72637-802E-4634-8F53-84127E163F46}" destId="{545529E2-4889-477E-BC09-DBF9A598942C}" srcOrd="1" destOrd="0" presId="urn:microsoft.com/office/officeart/2005/8/layout/arrow2"/>
    <dgm:cxn modelId="{8406682B-81EB-4DA1-9307-5D55B00218AD}" type="presParOf" srcId="{F9E72637-802E-4634-8F53-84127E163F46}" destId="{9EEF9F76-BF50-4E91-9E05-1AC750CAC923}" srcOrd="2" destOrd="0" presId="urn:microsoft.com/office/officeart/2005/8/layout/arrow2"/>
    <dgm:cxn modelId="{F805AAD9-1743-4F69-AA48-701EF9AB15CF}" type="presParOf" srcId="{F9E72637-802E-4634-8F53-84127E163F46}" destId="{029F075E-3563-4708-B00C-DB7524B56CA9}" srcOrd="3" destOrd="0" presId="urn:microsoft.com/office/officeart/2005/8/layout/arrow2"/>
    <dgm:cxn modelId="{5E7D55E6-2806-49D7-A07D-2586BAED183C}" type="presParOf" srcId="{F9E72637-802E-4634-8F53-84127E163F46}" destId="{8FBE93F8-6932-4A89-A8EA-06388A6F11EF}" srcOrd="4" destOrd="0" presId="urn:microsoft.com/office/officeart/2005/8/layout/arrow2"/>
    <dgm:cxn modelId="{42F2FAA0-A4D1-4D11-AB2B-996D8DBC8FED}" type="presParOf" srcId="{F9E72637-802E-4634-8F53-84127E163F46}" destId="{04488EDD-370D-4B3B-820E-8D61A0789BC5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list1#1" loCatId="list" qsTypeId="urn:microsoft.com/office/officeart/2005/8/quickstyle/simple2#1" qsCatId="simple" csTypeId="urn:microsoft.com/office/officeart/2005/8/colors/colorful1" csCatId="colorful" phldr="1"/>
      <dgm:spPr/>
      <dgm:t>
        <a:bodyPr/>
        <a:lstStyle>
          <a:extLst/>
        </a:lstStyle>
        <a:p>
          <a:endParaRPr lang="en-US"/>
        </a:p>
      </dgm:t>
    </dgm:pt>
    <dgm:pt modelId="{787546C1-DD5C-4D6E-BFDD-D95A52E781AD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>
          <a:extLst/>
        </a:lstStyle>
        <a:p>
          <a:r>
            <a:rPr lang="en-US" dirty="0" smtClean="0"/>
            <a:t>Data Conflicts</a:t>
          </a:r>
          <a:endParaRPr lang="en-US" dirty="0"/>
        </a:p>
      </dgm:t>
    </dgm:pt>
    <dgm:pt modelId="{88942913-D2BB-4DEB-B0E7-EA2B7A6CD360}" type="par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579A9A07-8770-4AC1-9705-76E19F87D269}" type="sib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AC5265C1-0BAB-4984-A634-E4518A8EC253}">
      <dgm:prSet phldrT="[Text]"/>
      <dgm:spPr>
        <a:solidFill>
          <a:schemeClr val="bg2">
            <a:lumMod val="75000"/>
          </a:schemeClr>
        </a:solidFill>
      </dgm:spPr>
      <dgm:t>
        <a:bodyPr/>
        <a:lstStyle>
          <a:extLst/>
        </a:lstStyle>
        <a:p>
          <a:r>
            <a:rPr lang="en-US" dirty="0" smtClean="0"/>
            <a:t>Instance Heterogeneity	</a:t>
          </a:r>
          <a:endParaRPr lang="en-US" dirty="0"/>
        </a:p>
      </dgm:t>
    </dgm:pt>
    <dgm:pt modelId="{26A0947C-B518-417C-9D68-EC422DC1E3A5}" type="par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E68E8117-B3CB-464C-9711-4DBE8BF88216}" type="sib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F50BDB3E-817D-4A89-9D71-D9E0B029567B}">
      <dgm:prSet phldrT="[Text]"/>
      <dgm:spPr/>
      <dgm:t>
        <a:bodyPr/>
        <a:lstStyle>
          <a:extLst/>
        </a:lstStyle>
        <a:p>
          <a:r>
            <a:rPr lang="en-US" dirty="0" smtClean="0"/>
            <a:t>Structure Heterogeneity</a:t>
          </a:r>
          <a:endParaRPr lang="en-US" dirty="0"/>
        </a:p>
      </dgm:t>
    </dgm:pt>
    <dgm:pt modelId="{DE0B39BA-A6F3-455E-8022-365CCF701DB7}" type="par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25F4C625-3E51-442C-BBB8-3FA715271B27}" type="sib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9D58511D-D18C-46E6-ADFB-6CDE1389D37F}" type="pres">
      <dgm:prSet presAssocID="{8554BDF9-8515-4677-9942-0171F000F8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29EC7F92-6143-4EC7-AD17-ECAF75C06DC8}" type="pres">
      <dgm:prSet presAssocID="{787546C1-DD5C-4D6E-BFDD-D95A52E781AD}" presName="parentLin" presStyleCnt="0"/>
      <dgm:spPr/>
      <dgm:t>
        <a:bodyPr/>
        <a:lstStyle>
          <a:extLst/>
        </a:lstStyle>
        <a:p>
          <a:endParaRPr lang="en-US"/>
        </a:p>
      </dgm:t>
    </dgm:pt>
    <dgm:pt modelId="{F4F466C7-208D-4B4A-A865-9D82D8E9F892}" type="pres">
      <dgm:prSet presAssocID="{787546C1-DD5C-4D6E-BFDD-D95A52E781AD}" presName="parentLeftMargin" presStyleLbl="node1" presStyleIdx="0" presStyleCnt="3"/>
      <dgm:spPr/>
      <dgm:t>
        <a:bodyPr/>
        <a:lstStyle>
          <a:extLst/>
        </a:lstStyle>
        <a:p>
          <a:endParaRPr lang="en-US"/>
        </a:p>
      </dgm:t>
    </dgm:pt>
    <dgm:pt modelId="{8BC4E78D-0D98-4ED2-B23A-71FEC19A6436}" type="pres">
      <dgm:prSet presAssocID="{787546C1-DD5C-4D6E-BFDD-D95A52E781AD}" presName="parentText" presStyleLbl="node1" presStyleIdx="0" presStyleCnt="3" custScaleX="115633" custLinFactNeighborX="9276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129CDA7D-4C80-4698-AFD0-7208B5D9749E}" type="pres">
      <dgm:prSet presAssocID="{787546C1-DD5C-4D6E-BFDD-D95A52E781AD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EBA8CF1F-3B4A-4B6A-8877-CB03CDDAB1E9}" type="pres">
      <dgm:prSet presAssocID="{787546C1-DD5C-4D6E-BFDD-D95A52E781AD}" presName="childText" presStyleLbl="alignAcc1" presStyleIdx="0" presStyleCnt="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8BC0D01A-9D98-495C-93AA-A7D9631CDDAD}" type="pres">
      <dgm:prSet presAssocID="{579A9A07-8770-4AC1-9705-76E19F87D269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D4434ECF-2146-46AC-B62E-87AB389C995A}" type="pres">
      <dgm:prSet presAssocID="{AC5265C1-0BAB-4984-A634-E4518A8EC253}" presName="parentLin" presStyleCnt="0"/>
      <dgm:spPr/>
      <dgm:t>
        <a:bodyPr/>
        <a:lstStyle>
          <a:extLst/>
        </a:lstStyle>
        <a:p>
          <a:endParaRPr lang="en-US"/>
        </a:p>
      </dgm:t>
    </dgm:pt>
    <dgm:pt modelId="{06B5F591-72E0-4CFF-9799-36D4050BD51D}" type="pres">
      <dgm:prSet presAssocID="{AC5265C1-0BAB-4984-A634-E4518A8EC253}" presName="parentLeftMargin" presStyleLbl="node1" presStyleIdx="0" presStyleCnt="3"/>
      <dgm:spPr/>
      <dgm:t>
        <a:bodyPr/>
        <a:lstStyle>
          <a:extLst/>
        </a:lstStyle>
        <a:p>
          <a:endParaRPr lang="en-US"/>
        </a:p>
      </dgm:t>
    </dgm:pt>
    <dgm:pt modelId="{12E5634D-BCAA-48AB-BADB-754A15E9B7AC}" type="pres">
      <dgm:prSet presAssocID="{AC5265C1-0BAB-4984-A634-E4518A8EC253}" presName="parentText" presStyleLbl="node1" presStyleIdx="1" presStyleCnt="3" custScaleX="116958" custLinFactNeighborX="9276" custLinFactNeighborY="-2742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3DAA9763-50F6-4CC4-B6DA-0A4C45FFB361}" type="pres">
      <dgm:prSet presAssocID="{AC5265C1-0BAB-4984-A634-E4518A8EC253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51228DB3-E7D4-486B-A0C1-9A59D129891F}" type="pres">
      <dgm:prSet presAssocID="{AC5265C1-0BAB-4984-A634-E4518A8EC253}" presName="childText" presStyleLbl="alignAcc1" presStyleIdx="1" presStyleCnt="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ECC02425-44D1-4F4C-B5D6-13442CA71F2A}" type="pres">
      <dgm:prSet presAssocID="{E68E8117-B3CB-464C-9711-4DBE8BF88216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98CD7476-6A48-4BD0-A0B1-E79081300878}" type="pres">
      <dgm:prSet presAssocID="{F50BDB3E-817D-4A89-9D71-D9E0B029567B}" presName="parentLin" presStyleCnt="0"/>
      <dgm:spPr/>
      <dgm:t>
        <a:bodyPr/>
        <a:lstStyle>
          <a:extLst/>
        </a:lstStyle>
        <a:p>
          <a:endParaRPr lang="en-US"/>
        </a:p>
      </dgm:t>
    </dgm:pt>
    <dgm:pt modelId="{63AA2D3F-331D-492F-82D5-8A2B6C78BAAD}" type="pres">
      <dgm:prSet presAssocID="{F50BDB3E-817D-4A89-9D71-D9E0B029567B}" presName="parentLeftMargin" presStyleLbl="node1" presStyleIdx="1" presStyleCnt="3"/>
      <dgm:spPr/>
      <dgm:t>
        <a:bodyPr/>
        <a:lstStyle>
          <a:extLst/>
        </a:lstStyle>
        <a:p>
          <a:endParaRPr lang="en-US"/>
        </a:p>
      </dgm:t>
    </dgm:pt>
    <dgm:pt modelId="{2CFD44AC-C5B0-407B-B2EE-07415AFE4DC4}" type="pres">
      <dgm:prSet presAssocID="{F50BDB3E-817D-4A89-9D71-D9E0B029567B}" presName="parentText" presStyleLbl="node1" presStyleIdx="2" presStyleCnt="3" custScaleX="116959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E27A153A-8ADD-4646-B3A3-509A74CD0695}" type="pres">
      <dgm:prSet presAssocID="{F50BDB3E-817D-4A89-9D71-D9E0B029567B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2DB5D132-AB90-49A4-A479-F0988A86E33E}" type="pres">
      <dgm:prSet presAssocID="{F50BDB3E-817D-4A89-9D71-D9E0B029567B}" presName="childText" presStyleLbl="alignAcc1" presStyleIdx="2" presStyleCnt="3" custLinFactNeighborX="-197" custLinFactNeighborY="-1646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</dgm:ptLst>
  <dgm:cxnLst>
    <dgm:cxn modelId="{B8BDA8D8-4B69-40FD-B64A-750DE3EB80E8}" type="presOf" srcId="{8554BDF9-8515-4677-9942-0171F000F8EB}" destId="{9D58511D-D18C-46E6-ADFB-6CDE1389D37F}" srcOrd="0" destOrd="0" presId="urn:microsoft.com/office/officeart/2005/8/layout/list1#1"/>
    <dgm:cxn modelId="{3568B994-D639-4B62-83F6-B317ACEB3EAC}" type="presOf" srcId="{AC5265C1-0BAB-4984-A634-E4518A8EC253}" destId="{06B5F591-72E0-4CFF-9799-36D4050BD51D}" srcOrd="0" destOrd="0" presId="urn:microsoft.com/office/officeart/2005/8/layout/list1#1"/>
    <dgm:cxn modelId="{6E42A38F-A351-4344-8269-9334E1CA28E4}" type="presOf" srcId="{F50BDB3E-817D-4A89-9D71-D9E0B029567B}" destId="{63AA2D3F-331D-492F-82D5-8A2B6C78BAAD}" srcOrd="0" destOrd="0" presId="urn:microsoft.com/office/officeart/2005/8/layout/list1#1"/>
    <dgm:cxn modelId="{3396C256-FD8B-47D2-90F1-7E041553D378}" type="presOf" srcId="{787546C1-DD5C-4D6E-BFDD-D95A52E781AD}" destId="{F4F466C7-208D-4B4A-A865-9D82D8E9F892}" srcOrd="0" destOrd="0" presId="urn:microsoft.com/office/officeart/2005/8/layout/list1#1"/>
    <dgm:cxn modelId="{DFAEFA4C-B3B0-4C4E-BCD8-BFB53D07C5D0}" srcId="{8554BDF9-8515-4677-9942-0171F000F8EB}" destId="{787546C1-DD5C-4D6E-BFDD-D95A52E781AD}" srcOrd="0" destOrd="0" parTransId="{88942913-D2BB-4DEB-B0E7-EA2B7A6CD360}" sibTransId="{579A9A07-8770-4AC1-9705-76E19F87D269}"/>
    <dgm:cxn modelId="{579A338B-B5D8-4240-8867-8564B0DC96F3}" srcId="{8554BDF9-8515-4677-9942-0171F000F8EB}" destId="{AC5265C1-0BAB-4984-A634-E4518A8EC253}" srcOrd="1" destOrd="0" parTransId="{26A0947C-B518-417C-9D68-EC422DC1E3A5}" sibTransId="{E68E8117-B3CB-464C-9711-4DBE8BF88216}"/>
    <dgm:cxn modelId="{E8EF61B1-515C-44F0-9393-3A960B69FA7A}" srcId="{8554BDF9-8515-4677-9942-0171F000F8EB}" destId="{F50BDB3E-817D-4A89-9D71-D9E0B029567B}" srcOrd="2" destOrd="0" parTransId="{DE0B39BA-A6F3-455E-8022-365CCF701DB7}" sibTransId="{25F4C625-3E51-442C-BBB8-3FA715271B27}"/>
    <dgm:cxn modelId="{EAD4AD27-AE2B-4921-B960-8ECCEFB04F6E}" type="presOf" srcId="{787546C1-DD5C-4D6E-BFDD-D95A52E781AD}" destId="{8BC4E78D-0D98-4ED2-B23A-71FEC19A6436}" srcOrd="1" destOrd="0" presId="urn:microsoft.com/office/officeart/2005/8/layout/list1#1"/>
    <dgm:cxn modelId="{992CE1EF-F203-4932-93CF-7BB438FE63F4}" type="presOf" srcId="{F50BDB3E-817D-4A89-9D71-D9E0B029567B}" destId="{2CFD44AC-C5B0-407B-B2EE-07415AFE4DC4}" srcOrd="1" destOrd="0" presId="urn:microsoft.com/office/officeart/2005/8/layout/list1#1"/>
    <dgm:cxn modelId="{B79B181A-BEF1-43B8-80D4-4E2A66A792AA}" type="presOf" srcId="{AC5265C1-0BAB-4984-A634-E4518A8EC253}" destId="{12E5634D-BCAA-48AB-BADB-754A15E9B7AC}" srcOrd="1" destOrd="0" presId="urn:microsoft.com/office/officeart/2005/8/layout/list1#1"/>
    <dgm:cxn modelId="{64667B62-02BC-4378-89D5-7991B57B8C5F}" type="presParOf" srcId="{9D58511D-D18C-46E6-ADFB-6CDE1389D37F}" destId="{29EC7F92-6143-4EC7-AD17-ECAF75C06DC8}" srcOrd="0" destOrd="0" presId="urn:microsoft.com/office/officeart/2005/8/layout/list1#1"/>
    <dgm:cxn modelId="{E7BE3687-B112-4CDA-A2EC-AE0B2B2A3354}" type="presParOf" srcId="{29EC7F92-6143-4EC7-AD17-ECAF75C06DC8}" destId="{F4F466C7-208D-4B4A-A865-9D82D8E9F892}" srcOrd="0" destOrd="0" presId="urn:microsoft.com/office/officeart/2005/8/layout/list1#1"/>
    <dgm:cxn modelId="{2C6BD72A-F2BA-4242-989D-70402BE0EC4B}" type="presParOf" srcId="{29EC7F92-6143-4EC7-AD17-ECAF75C06DC8}" destId="{8BC4E78D-0D98-4ED2-B23A-71FEC19A6436}" srcOrd="1" destOrd="0" presId="urn:microsoft.com/office/officeart/2005/8/layout/list1#1"/>
    <dgm:cxn modelId="{317E76C8-DA2A-4624-8B8A-8CD8C5549EA5}" type="presParOf" srcId="{9D58511D-D18C-46E6-ADFB-6CDE1389D37F}" destId="{129CDA7D-4C80-4698-AFD0-7208B5D9749E}" srcOrd="1" destOrd="0" presId="urn:microsoft.com/office/officeart/2005/8/layout/list1#1"/>
    <dgm:cxn modelId="{8FCB74E2-E37D-407A-92F9-8A72F8683B03}" type="presParOf" srcId="{9D58511D-D18C-46E6-ADFB-6CDE1389D37F}" destId="{EBA8CF1F-3B4A-4B6A-8877-CB03CDDAB1E9}" srcOrd="2" destOrd="0" presId="urn:microsoft.com/office/officeart/2005/8/layout/list1#1"/>
    <dgm:cxn modelId="{5D909E48-DDBA-46DB-A227-A56748FF3C01}" type="presParOf" srcId="{9D58511D-D18C-46E6-ADFB-6CDE1389D37F}" destId="{8BC0D01A-9D98-495C-93AA-A7D9631CDDAD}" srcOrd="3" destOrd="0" presId="urn:microsoft.com/office/officeart/2005/8/layout/list1#1"/>
    <dgm:cxn modelId="{82E95A22-ED0A-431D-97BA-45EA179F47AB}" type="presParOf" srcId="{9D58511D-D18C-46E6-ADFB-6CDE1389D37F}" destId="{D4434ECF-2146-46AC-B62E-87AB389C995A}" srcOrd="4" destOrd="0" presId="urn:microsoft.com/office/officeart/2005/8/layout/list1#1"/>
    <dgm:cxn modelId="{D51DB675-39EC-4A6E-B792-ECB0F2FEB792}" type="presParOf" srcId="{D4434ECF-2146-46AC-B62E-87AB389C995A}" destId="{06B5F591-72E0-4CFF-9799-36D4050BD51D}" srcOrd="0" destOrd="0" presId="urn:microsoft.com/office/officeart/2005/8/layout/list1#1"/>
    <dgm:cxn modelId="{F3B77AEB-5291-4914-B975-AF5EB9DE2FB2}" type="presParOf" srcId="{D4434ECF-2146-46AC-B62E-87AB389C995A}" destId="{12E5634D-BCAA-48AB-BADB-754A15E9B7AC}" srcOrd="1" destOrd="0" presId="urn:microsoft.com/office/officeart/2005/8/layout/list1#1"/>
    <dgm:cxn modelId="{28F90183-64DB-4B38-AD65-F0668F8927B2}" type="presParOf" srcId="{9D58511D-D18C-46E6-ADFB-6CDE1389D37F}" destId="{3DAA9763-50F6-4CC4-B6DA-0A4C45FFB361}" srcOrd="5" destOrd="0" presId="urn:microsoft.com/office/officeart/2005/8/layout/list1#1"/>
    <dgm:cxn modelId="{21757D8B-837B-476D-B51F-AE65ADE45A4D}" type="presParOf" srcId="{9D58511D-D18C-46E6-ADFB-6CDE1389D37F}" destId="{51228DB3-E7D4-486B-A0C1-9A59D129891F}" srcOrd="6" destOrd="0" presId="urn:microsoft.com/office/officeart/2005/8/layout/list1#1"/>
    <dgm:cxn modelId="{DE020620-49D0-4FC7-9A59-39DE0790CB67}" type="presParOf" srcId="{9D58511D-D18C-46E6-ADFB-6CDE1389D37F}" destId="{ECC02425-44D1-4F4C-B5D6-13442CA71F2A}" srcOrd="7" destOrd="0" presId="urn:microsoft.com/office/officeart/2005/8/layout/list1#1"/>
    <dgm:cxn modelId="{4A33E4E2-F28D-41C1-AD95-4650FDA4CA1E}" type="presParOf" srcId="{9D58511D-D18C-46E6-ADFB-6CDE1389D37F}" destId="{98CD7476-6A48-4BD0-A0B1-E79081300878}" srcOrd="8" destOrd="0" presId="urn:microsoft.com/office/officeart/2005/8/layout/list1#1"/>
    <dgm:cxn modelId="{5747EBD7-FAA7-47E2-895C-097459ACEB05}" type="presParOf" srcId="{98CD7476-6A48-4BD0-A0B1-E79081300878}" destId="{63AA2D3F-331D-492F-82D5-8A2B6C78BAAD}" srcOrd="0" destOrd="0" presId="urn:microsoft.com/office/officeart/2005/8/layout/list1#1"/>
    <dgm:cxn modelId="{6612529C-A9CF-479F-AD4E-14767AA359C8}" type="presParOf" srcId="{98CD7476-6A48-4BD0-A0B1-E79081300878}" destId="{2CFD44AC-C5B0-407B-B2EE-07415AFE4DC4}" srcOrd="1" destOrd="0" presId="urn:microsoft.com/office/officeart/2005/8/layout/list1#1"/>
    <dgm:cxn modelId="{39E57600-3788-4A00-878B-C037B72325D8}" type="presParOf" srcId="{9D58511D-D18C-46E6-ADFB-6CDE1389D37F}" destId="{E27A153A-8ADD-4646-B3A3-509A74CD0695}" srcOrd="9" destOrd="0" presId="urn:microsoft.com/office/officeart/2005/8/layout/list1#1"/>
    <dgm:cxn modelId="{FBD56B8C-214C-45D6-A2F9-09ADF3282404}" type="presParOf" srcId="{9D58511D-D18C-46E6-ADFB-6CDE1389D37F}" destId="{2DB5D132-AB90-49A4-A479-F0988A86E33E}" srcOrd="1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list1#1" loCatId="list" qsTypeId="urn:microsoft.com/office/officeart/2005/8/quickstyle/simple2#1" qsCatId="simple" csTypeId="urn:microsoft.com/office/officeart/2005/8/colors/colorful1" csCatId="colorful" phldr="1"/>
      <dgm:spPr/>
      <dgm:t>
        <a:bodyPr/>
        <a:lstStyle>
          <a:extLst/>
        </a:lstStyle>
        <a:p>
          <a:endParaRPr lang="en-US"/>
        </a:p>
      </dgm:t>
    </dgm:pt>
    <dgm:pt modelId="{787546C1-DD5C-4D6E-BFDD-D95A52E781AD}">
      <dgm:prSet phldrT="[Text]"/>
      <dgm:spPr/>
      <dgm:t>
        <a:bodyPr/>
        <a:lstStyle>
          <a:extLst/>
        </a:lstStyle>
        <a:p>
          <a:r>
            <a:rPr lang="en-US" dirty="0" smtClean="0"/>
            <a:t>Data Conflicts</a:t>
          </a:r>
          <a:endParaRPr lang="en-US" dirty="0"/>
        </a:p>
      </dgm:t>
    </dgm:pt>
    <dgm:pt modelId="{88942913-D2BB-4DEB-B0E7-EA2B7A6CD360}" type="par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579A9A07-8770-4AC1-9705-76E19F87D269}" type="sib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AC5265C1-0BAB-4984-A634-E4518A8EC253}">
      <dgm:prSet phldrT="[Text]"/>
      <dgm:spPr>
        <a:solidFill>
          <a:schemeClr val="accent3">
            <a:lumMod val="75000"/>
          </a:schemeClr>
        </a:solidFill>
      </dgm:spPr>
      <dgm:t>
        <a:bodyPr/>
        <a:lstStyle>
          <a:extLst/>
        </a:lstStyle>
        <a:p>
          <a:r>
            <a:rPr lang="en-US" dirty="0" smtClean="0"/>
            <a:t>Instance Heterogeneity	</a:t>
          </a:r>
          <a:endParaRPr lang="en-US" dirty="0"/>
        </a:p>
      </dgm:t>
    </dgm:pt>
    <dgm:pt modelId="{26A0947C-B518-417C-9D68-EC422DC1E3A5}" type="par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E68E8117-B3CB-464C-9711-4DBE8BF88216}" type="sib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F50BDB3E-817D-4A89-9D71-D9E0B029567B}">
      <dgm:prSet phldrT="[Text]"/>
      <dgm:spPr/>
      <dgm:t>
        <a:bodyPr/>
        <a:lstStyle>
          <a:extLst/>
        </a:lstStyle>
        <a:p>
          <a:r>
            <a:rPr lang="en-US" dirty="0" smtClean="0"/>
            <a:t>Structure Heterogeneity</a:t>
          </a:r>
          <a:endParaRPr lang="en-US" dirty="0"/>
        </a:p>
      </dgm:t>
    </dgm:pt>
    <dgm:pt modelId="{DE0B39BA-A6F3-455E-8022-365CCF701DB7}" type="par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25F4C625-3E51-442C-BBB8-3FA715271B27}" type="sib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9D58511D-D18C-46E6-ADFB-6CDE1389D37F}" type="pres">
      <dgm:prSet presAssocID="{8554BDF9-8515-4677-9942-0171F000F8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29EC7F92-6143-4EC7-AD17-ECAF75C06DC8}" type="pres">
      <dgm:prSet presAssocID="{787546C1-DD5C-4D6E-BFDD-D95A52E781AD}" presName="parentLin" presStyleCnt="0"/>
      <dgm:spPr/>
      <dgm:t>
        <a:bodyPr/>
        <a:lstStyle>
          <a:extLst/>
        </a:lstStyle>
        <a:p>
          <a:endParaRPr lang="en-US"/>
        </a:p>
      </dgm:t>
    </dgm:pt>
    <dgm:pt modelId="{F4F466C7-208D-4B4A-A865-9D82D8E9F892}" type="pres">
      <dgm:prSet presAssocID="{787546C1-DD5C-4D6E-BFDD-D95A52E781AD}" presName="parentLeftMargin" presStyleLbl="node1" presStyleIdx="0" presStyleCnt="3"/>
      <dgm:spPr/>
      <dgm:t>
        <a:bodyPr/>
        <a:lstStyle>
          <a:extLst/>
        </a:lstStyle>
        <a:p>
          <a:endParaRPr lang="en-US"/>
        </a:p>
      </dgm:t>
    </dgm:pt>
    <dgm:pt modelId="{8BC4E78D-0D98-4ED2-B23A-71FEC19A6436}" type="pres">
      <dgm:prSet presAssocID="{787546C1-DD5C-4D6E-BFDD-D95A52E781AD}" presName="parentText" presStyleLbl="node1" presStyleIdx="0" presStyleCnt="3" custScaleX="115633" custLinFactNeighborX="9276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129CDA7D-4C80-4698-AFD0-7208B5D9749E}" type="pres">
      <dgm:prSet presAssocID="{787546C1-DD5C-4D6E-BFDD-D95A52E781AD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EBA8CF1F-3B4A-4B6A-8877-CB03CDDAB1E9}" type="pres">
      <dgm:prSet presAssocID="{787546C1-DD5C-4D6E-BFDD-D95A52E781AD}" presName="childText" presStyleLbl="alignAcc1" presStyleIdx="0" presStyleCnt="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8BC0D01A-9D98-495C-93AA-A7D9631CDDAD}" type="pres">
      <dgm:prSet presAssocID="{579A9A07-8770-4AC1-9705-76E19F87D269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D4434ECF-2146-46AC-B62E-87AB389C995A}" type="pres">
      <dgm:prSet presAssocID="{AC5265C1-0BAB-4984-A634-E4518A8EC253}" presName="parentLin" presStyleCnt="0"/>
      <dgm:spPr/>
      <dgm:t>
        <a:bodyPr/>
        <a:lstStyle>
          <a:extLst/>
        </a:lstStyle>
        <a:p>
          <a:endParaRPr lang="en-US"/>
        </a:p>
      </dgm:t>
    </dgm:pt>
    <dgm:pt modelId="{06B5F591-72E0-4CFF-9799-36D4050BD51D}" type="pres">
      <dgm:prSet presAssocID="{AC5265C1-0BAB-4984-A634-E4518A8EC253}" presName="parentLeftMargin" presStyleLbl="node1" presStyleIdx="0" presStyleCnt="3"/>
      <dgm:spPr/>
      <dgm:t>
        <a:bodyPr/>
        <a:lstStyle>
          <a:extLst/>
        </a:lstStyle>
        <a:p>
          <a:endParaRPr lang="en-US"/>
        </a:p>
      </dgm:t>
    </dgm:pt>
    <dgm:pt modelId="{12E5634D-BCAA-48AB-BADB-754A15E9B7AC}" type="pres">
      <dgm:prSet presAssocID="{AC5265C1-0BAB-4984-A634-E4518A8EC253}" presName="parentText" presStyleLbl="node1" presStyleIdx="1" presStyleCnt="3" custScaleX="116958" custLinFactNeighborX="9276" custLinFactNeighborY="-2742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3DAA9763-50F6-4CC4-B6DA-0A4C45FFB361}" type="pres">
      <dgm:prSet presAssocID="{AC5265C1-0BAB-4984-A634-E4518A8EC253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51228DB3-E7D4-486B-A0C1-9A59D129891F}" type="pres">
      <dgm:prSet presAssocID="{AC5265C1-0BAB-4984-A634-E4518A8EC253}" presName="childText" presStyleLbl="alignAcc1" presStyleIdx="1" presStyleCnt="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ECC02425-44D1-4F4C-B5D6-13442CA71F2A}" type="pres">
      <dgm:prSet presAssocID="{E68E8117-B3CB-464C-9711-4DBE8BF88216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98CD7476-6A48-4BD0-A0B1-E79081300878}" type="pres">
      <dgm:prSet presAssocID="{F50BDB3E-817D-4A89-9D71-D9E0B029567B}" presName="parentLin" presStyleCnt="0"/>
      <dgm:spPr/>
      <dgm:t>
        <a:bodyPr/>
        <a:lstStyle>
          <a:extLst/>
        </a:lstStyle>
        <a:p>
          <a:endParaRPr lang="en-US"/>
        </a:p>
      </dgm:t>
    </dgm:pt>
    <dgm:pt modelId="{63AA2D3F-331D-492F-82D5-8A2B6C78BAAD}" type="pres">
      <dgm:prSet presAssocID="{F50BDB3E-817D-4A89-9D71-D9E0B029567B}" presName="parentLeftMargin" presStyleLbl="node1" presStyleIdx="1" presStyleCnt="3"/>
      <dgm:spPr/>
      <dgm:t>
        <a:bodyPr/>
        <a:lstStyle>
          <a:extLst/>
        </a:lstStyle>
        <a:p>
          <a:endParaRPr lang="en-US"/>
        </a:p>
      </dgm:t>
    </dgm:pt>
    <dgm:pt modelId="{2CFD44AC-C5B0-407B-B2EE-07415AFE4DC4}" type="pres">
      <dgm:prSet presAssocID="{F50BDB3E-817D-4A89-9D71-D9E0B029567B}" presName="parentText" presStyleLbl="node1" presStyleIdx="2" presStyleCnt="3" custScaleX="116959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E27A153A-8ADD-4646-B3A3-509A74CD0695}" type="pres">
      <dgm:prSet presAssocID="{F50BDB3E-817D-4A89-9D71-D9E0B029567B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2DB5D132-AB90-49A4-A479-F0988A86E33E}" type="pres">
      <dgm:prSet presAssocID="{F50BDB3E-817D-4A89-9D71-D9E0B029567B}" presName="childText" presStyleLbl="alignAcc1" presStyleIdx="2" presStyleCnt="3" custLinFactNeighborX="-197" custLinFactNeighborY="-1646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</dgm:ptLst>
  <dgm:cxnLst>
    <dgm:cxn modelId="{71E950F8-D50D-4BBF-B667-4352C012787D}" type="presOf" srcId="{AC5265C1-0BAB-4984-A634-E4518A8EC253}" destId="{06B5F591-72E0-4CFF-9799-36D4050BD51D}" srcOrd="0" destOrd="0" presId="urn:microsoft.com/office/officeart/2005/8/layout/list1#1"/>
    <dgm:cxn modelId="{579A338B-B5D8-4240-8867-8564B0DC96F3}" srcId="{8554BDF9-8515-4677-9942-0171F000F8EB}" destId="{AC5265C1-0BAB-4984-A634-E4518A8EC253}" srcOrd="1" destOrd="0" parTransId="{26A0947C-B518-417C-9D68-EC422DC1E3A5}" sibTransId="{E68E8117-B3CB-464C-9711-4DBE8BF88216}"/>
    <dgm:cxn modelId="{E8EF61B1-515C-44F0-9393-3A960B69FA7A}" srcId="{8554BDF9-8515-4677-9942-0171F000F8EB}" destId="{F50BDB3E-817D-4A89-9D71-D9E0B029567B}" srcOrd="2" destOrd="0" parTransId="{DE0B39BA-A6F3-455E-8022-365CCF701DB7}" sibTransId="{25F4C625-3E51-442C-BBB8-3FA715271B27}"/>
    <dgm:cxn modelId="{2D1AB097-13F2-4A44-98F0-937D8F02FDF7}" type="presOf" srcId="{787546C1-DD5C-4D6E-BFDD-D95A52E781AD}" destId="{8BC4E78D-0D98-4ED2-B23A-71FEC19A6436}" srcOrd="1" destOrd="0" presId="urn:microsoft.com/office/officeart/2005/8/layout/list1#1"/>
    <dgm:cxn modelId="{122E32E4-D3AF-4F9F-87FC-0958728DBDE2}" type="presOf" srcId="{F50BDB3E-817D-4A89-9D71-D9E0B029567B}" destId="{2CFD44AC-C5B0-407B-B2EE-07415AFE4DC4}" srcOrd="1" destOrd="0" presId="urn:microsoft.com/office/officeart/2005/8/layout/list1#1"/>
    <dgm:cxn modelId="{091D51EA-8812-4C8E-A874-44476A855BE6}" type="presOf" srcId="{F50BDB3E-817D-4A89-9D71-D9E0B029567B}" destId="{63AA2D3F-331D-492F-82D5-8A2B6C78BAAD}" srcOrd="0" destOrd="0" presId="urn:microsoft.com/office/officeart/2005/8/layout/list1#1"/>
    <dgm:cxn modelId="{0964C396-52AE-4815-A256-E88022BB6D6C}" type="presOf" srcId="{787546C1-DD5C-4D6E-BFDD-D95A52E781AD}" destId="{F4F466C7-208D-4B4A-A865-9D82D8E9F892}" srcOrd="0" destOrd="0" presId="urn:microsoft.com/office/officeart/2005/8/layout/list1#1"/>
    <dgm:cxn modelId="{0266BEC8-745F-4520-99AC-BEA29ADE95B7}" type="presOf" srcId="{AC5265C1-0BAB-4984-A634-E4518A8EC253}" destId="{12E5634D-BCAA-48AB-BADB-754A15E9B7AC}" srcOrd="1" destOrd="0" presId="urn:microsoft.com/office/officeart/2005/8/layout/list1#1"/>
    <dgm:cxn modelId="{DFAEFA4C-B3B0-4C4E-BCD8-BFB53D07C5D0}" srcId="{8554BDF9-8515-4677-9942-0171F000F8EB}" destId="{787546C1-DD5C-4D6E-BFDD-D95A52E781AD}" srcOrd="0" destOrd="0" parTransId="{88942913-D2BB-4DEB-B0E7-EA2B7A6CD360}" sibTransId="{579A9A07-8770-4AC1-9705-76E19F87D269}"/>
    <dgm:cxn modelId="{FD9248ED-88E9-4F49-93C0-2215853AD06F}" type="presOf" srcId="{8554BDF9-8515-4677-9942-0171F000F8EB}" destId="{9D58511D-D18C-46E6-ADFB-6CDE1389D37F}" srcOrd="0" destOrd="0" presId="urn:microsoft.com/office/officeart/2005/8/layout/list1#1"/>
    <dgm:cxn modelId="{49602857-4EF8-41BA-9EE3-8317CAC7AC21}" type="presParOf" srcId="{9D58511D-D18C-46E6-ADFB-6CDE1389D37F}" destId="{29EC7F92-6143-4EC7-AD17-ECAF75C06DC8}" srcOrd="0" destOrd="0" presId="urn:microsoft.com/office/officeart/2005/8/layout/list1#1"/>
    <dgm:cxn modelId="{23AF52A0-CA5D-40F5-8506-577E13DE5837}" type="presParOf" srcId="{29EC7F92-6143-4EC7-AD17-ECAF75C06DC8}" destId="{F4F466C7-208D-4B4A-A865-9D82D8E9F892}" srcOrd="0" destOrd="0" presId="urn:microsoft.com/office/officeart/2005/8/layout/list1#1"/>
    <dgm:cxn modelId="{19C95510-6C9F-460F-8B51-F8FA5C852C2F}" type="presParOf" srcId="{29EC7F92-6143-4EC7-AD17-ECAF75C06DC8}" destId="{8BC4E78D-0D98-4ED2-B23A-71FEC19A6436}" srcOrd="1" destOrd="0" presId="urn:microsoft.com/office/officeart/2005/8/layout/list1#1"/>
    <dgm:cxn modelId="{948DEB9E-FFCD-47EA-A012-9CEC0F22AF04}" type="presParOf" srcId="{9D58511D-D18C-46E6-ADFB-6CDE1389D37F}" destId="{129CDA7D-4C80-4698-AFD0-7208B5D9749E}" srcOrd="1" destOrd="0" presId="urn:microsoft.com/office/officeart/2005/8/layout/list1#1"/>
    <dgm:cxn modelId="{8F9DBB3E-8C3D-4CA3-BE7B-4E37DA4216DF}" type="presParOf" srcId="{9D58511D-D18C-46E6-ADFB-6CDE1389D37F}" destId="{EBA8CF1F-3B4A-4B6A-8877-CB03CDDAB1E9}" srcOrd="2" destOrd="0" presId="urn:microsoft.com/office/officeart/2005/8/layout/list1#1"/>
    <dgm:cxn modelId="{12FE42E6-5BCD-4278-9E9E-02C836C87D38}" type="presParOf" srcId="{9D58511D-D18C-46E6-ADFB-6CDE1389D37F}" destId="{8BC0D01A-9D98-495C-93AA-A7D9631CDDAD}" srcOrd="3" destOrd="0" presId="urn:microsoft.com/office/officeart/2005/8/layout/list1#1"/>
    <dgm:cxn modelId="{0E65562F-0E00-4F3D-A058-8E093B58FA28}" type="presParOf" srcId="{9D58511D-D18C-46E6-ADFB-6CDE1389D37F}" destId="{D4434ECF-2146-46AC-B62E-87AB389C995A}" srcOrd="4" destOrd="0" presId="urn:microsoft.com/office/officeart/2005/8/layout/list1#1"/>
    <dgm:cxn modelId="{41D8287E-2B36-452F-A0E0-12C5E5A1B59A}" type="presParOf" srcId="{D4434ECF-2146-46AC-B62E-87AB389C995A}" destId="{06B5F591-72E0-4CFF-9799-36D4050BD51D}" srcOrd="0" destOrd="0" presId="urn:microsoft.com/office/officeart/2005/8/layout/list1#1"/>
    <dgm:cxn modelId="{B9750F89-986C-4944-A544-F7EBDEF432C0}" type="presParOf" srcId="{D4434ECF-2146-46AC-B62E-87AB389C995A}" destId="{12E5634D-BCAA-48AB-BADB-754A15E9B7AC}" srcOrd="1" destOrd="0" presId="urn:microsoft.com/office/officeart/2005/8/layout/list1#1"/>
    <dgm:cxn modelId="{8B04E926-F3B7-43C0-9718-F5D5F36D1C4A}" type="presParOf" srcId="{9D58511D-D18C-46E6-ADFB-6CDE1389D37F}" destId="{3DAA9763-50F6-4CC4-B6DA-0A4C45FFB361}" srcOrd="5" destOrd="0" presId="urn:microsoft.com/office/officeart/2005/8/layout/list1#1"/>
    <dgm:cxn modelId="{462DE02A-4FC6-4903-A172-74CF120EF6A1}" type="presParOf" srcId="{9D58511D-D18C-46E6-ADFB-6CDE1389D37F}" destId="{51228DB3-E7D4-486B-A0C1-9A59D129891F}" srcOrd="6" destOrd="0" presId="urn:microsoft.com/office/officeart/2005/8/layout/list1#1"/>
    <dgm:cxn modelId="{FA242C81-54A4-436E-BF0D-033136977205}" type="presParOf" srcId="{9D58511D-D18C-46E6-ADFB-6CDE1389D37F}" destId="{ECC02425-44D1-4F4C-B5D6-13442CA71F2A}" srcOrd="7" destOrd="0" presId="urn:microsoft.com/office/officeart/2005/8/layout/list1#1"/>
    <dgm:cxn modelId="{A3093276-685C-4772-A15E-72B084DF6A48}" type="presParOf" srcId="{9D58511D-D18C-46E6-ADFB-6CDE1389D37F}" destId="{98CD7476-6A48-4BD0-A0B1-E79081300878}" srcOrd="8" destOrd="0" presId="urn:microsoft.com/office/officeart/2005/8/layout/list1#1"/>
    <dgm:cxn modelId="{F3FC192F-B40D-48ED-BD74-F401855C3C38}" type="presParOf" srcId="{98CD7476-6A48-4BD0-A0B1-E79081300878}" destId="{63AA2D3F-331D-492F-82D5-8A2B6C78BAAD}" srcOrd="0" destOrd="0" presId="urn:microsoft.com/office/officeart/2005/8/layout/list1#1"/>
    <dgm:cxn modelId="{95B4E1BF-97A6-458D-A8DC-E1C392B6376F}" type="presParOf" srcId="{98CD7476-6A48-4BD0-A0B1-E79081300878}" destId="{2CFD44AC-C5B0-407B-B2EE-07415AFE4DC4}" srcOrd="1" destOrd="0" presId="urn:microsoft.com/office/officeart/2005/8/layout/list1#1"/>
    <dgm:cxn modelId="{48111138-2131-49B8-8AE4-883038B81400}" type="presParOf" srcId="{9D58511D-D18C-46E6-ADFB-6CDE1389D37F}" destId="{E27A153A-8ADD-4646-B3A3-509A74CD0695}" srcOrd="9" destOrd="0" presId="urn:microsoft.com/office/officeart/2005/8/layout/list1#1"/>
    <dgm:cxn modelId="{B66054F9-4826-47DA-B942-9E9422242797}" type="presParOf" srcId="{9D58511D-D18C-46E6-ADFB-6CDE1389D37F}" destId="{2DB5D132-AB90-49A4-A479-F0988A86E33E}" srcOrd="1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29BBF65-A38C-4D67-BF72-ABFAA066975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37F398-B729-49B9-9D9B-174E33C3D9A4}">
      <dgm:prSet/>
      <dgm:spPr/>
      <dgm:t>
        <a:bodyPr/>
        <a:lstStyle/>
        <a:p>
          <a:pPr rtl="0"/>
          <a:r>
            <a:rPr lang="en-US" b="0" i="0" baseline="0" dirty="0" smtClean="0"/>
            <a:t>Query </a:t>
          </a:r>
        </a:p>
        <a:p>
          <a:pPr rtl="0"/>
          <a:r>
            <a:rPr lang="en-US" b="0" i="0" baseline="0" dirty="0" smtClean="0"/>
            <a:t>Answering</a:t>
          </a:r>
          <a:endParaRPr lang="en-US" b="0" i="0" baseline="0" dirty="0"/>
        </a:p>
      </dgm:t>
    </dgm:pt>
    <dgm:pt modelId="{A19BA890-DCF2-421C-AF22-A38408F7C63D}" type="sibTrans" cxnId="{0248E023-58E9-47FC-A36A-82E1FD301E8C}">
      <dgm:prSet/>
      <dgm:spPr/>
      <dgm:t>
        <a:bodyPr/>
        <a:lstStyle/>
        <a:p>
          <a:endParaRPr lang="en-US"/>
        </a:p>
      </dgm:t>
    </dgm:pt>
    <dgm:pt modelId="{55155DA6-0E27-4C98-814B-7881A255057D}" type="parTrans" cxnId="{0248E023-58E9-47FC-A36A-82E1FD301E8C}">
      <dgm:prSet/>
      <dgm:spPr/>
      <dgm:t>
        <a:bodyPr/>
        <a:lstStyle/>
        <a:p>
          <a:endParaRPr lang="en-US"/>
        </a:p>
      </dgm:t>
    </dgm:pt>
    <dgm:pt modelId="{5C0A8ABB-890F-44E2-A92D-21B67FDFC8D6}">
      <dgm:prSet custT="1"/>
      <dgm:spPr/>
      <dgm:t>
        <a:bodyPr/>
        <a:lstStyle/>
        <a:p>
          <a:pPr rtl="0"/>
          <a:r>
            <a:rPr lang="en-US" sz="1600" b="0" i="0" baseline="0" dirty="0" smtClean="0"/>
            <a:t>Data </a:t>
          </a:r>
        </a:p>
        <a:p>
          <a:pPr rtl="0"/>
          <a:r>
            <a:rPr lang="en-US" sz="1600" b="0" i="0" baseline="0" dirty="0" smtClean="0"/>
            <a:t>Fusion</a:t>
          </a:r>
          <a:endParaRPr lang="en-US" sz="1600" dirty="0"/>
        </a:p>
      </dgm:t>
    </dgm:pt>
    <dgm:pt modelId="{8D414579-B374-4DA1-A3DB-97BDEB49D407}" type="sibTrans" cxnId="{C7A757E1-C2D9-4864-BC76-0E4DE4040556}">
      <dgm:prSet/>
      <dgm:spPr/>
      <dgm:t>
        <a:bodyPr/>
        <a:lstStyle/>
        <a:p>
          <a:endParaRPr lang="en-US"/>
        </a:p>
      </dgm:t>
    </dgm:pt>
    <dgm:pt modelId="{4AE8D4A8-EC60-484A-A8FA-810E85AD8F07}" type="parTrans" cxnId="{C7A757E1-C2D9-4864-BC76-0E4DE4040556}">
      <dgm:prSet/>
      <dgm:spPr/>
      <dgm:t>
        <a:bodyPr/>
        <a:lstStyle/>
        <a:p>
          <a:endParaRPr lang="en-US"/>
        </a:p>
      </dgm:t>
    </dgm:pt>
    <dgm:pt modelId="{5A6C2F4D-6684-40D5-9F76-885AB4AB409E}">
      <dgm:prSet/>
      <dgm:spPr/>
      <dgm:t>
        <a:bodyPr/>
        <a:lstStyle/>
        <a:p>
          <a:pPr rtl="0"/>
          <a:r>
            <a:rPr lang="en-US" b="0" i="0" baseline="0" dirty="0" smtClean="0"/>
            <a:t>Record </a:t>
          </a:r>
        </a:p>
        <a:p>
          <a:pPr rtl="0"/>
          <a:r>
            <a:rPr lang="en-US" b="0" i="0" baseline="0" dirty="0" smtClean="0"/>
            <a:t>Linkage</a:t>
          </a:r>
          <a:endParaRPr lang="en-US" dirty="0"/>
        </a:p>
      </dgm:t>
    </dgm:pt>
    <dgm:pt modelId="{F3CBEAA0-7B14-4DBC-A2A7-25332FE15849}" type="parTrans" cxnId="{045640EA-EF28-4963-901B-9C582CCEC766}">
      <dgm:prSet/>
      <dgm:spPr/>
      <dgm:t>
        <a:bodyPr/>
        <a:lstStyle/>
        <a:p>
          <a:endParaRPr lang="en-US"/>
        </a:p>
      </dgm:t>
    </dgm:pt>
    <dgm:pt modelId="{333E5471-4D2A-4048-ABF6-C9A7A438FC82}" type="sibTrans" cxnId="{045640EA-EF28-4963-901B-9C582CCEC766}">
      <dgm:prSet/>
      <dgm:spPr/>
      <dgm:t>
        <a:bodyPr/>
        <a:lstStyle/>
        <a:p>
          <a:endParaRPr lang="en-US"/>
        </a:p>
      </dgm:t>
    </dgm:pt>
    <dgm:pt modelId="{50C9C410-89AC-4A14-B432-85E5201F9348}">
      <dgm:prSet custT="1"/>
      <dgm:spPr/>
      <dgm:t>
        <a:bodyPr/>
        <a:lstStyle/>
        <a:p>
          <a:pPr rtl="0"/>
          <a:r>
            <a:rPr lang="en-US" sz="1400" b="0" i="0" baseline="0" dirty="0" smtClean="0">
              <a:solidFill>
                <a:srgbClr val="FF0000"/>
              </a:solidFill>
            </a:rPr>
            <a:t>Truth discovery </a:t>
          </a:r>
          <a:br>
            <a:rPr lang="en-US" sz="1400" b="0" i="0" baseline="0" dirty="0" smtClean="0">
              <a:solidFill>
                <a:srgbClr val="FF0000"/>
              </a:solidFill>
            </a:rPr>
          </a:br>
          <a:r>
            <a:rPr lang="en-US" sz="1400" b="0" i="0" baseline="0" dirty="0" smtClean="0">
              <a:solidFill>
                <a:srgbClr val="FF0000"/>
              </a:solidFill>
            </a:rPr>
            <a:t>[VLDB’09a, VLDB’09b]</a:t>
          </a:r>
          <a:endParaRPr lang="en-US" sz="1400" b="0" i="0" baseline="0" dirty="0">
            <a:solidFill>
              <a:srgbClr val="FF0000"/>
            </a:solidFill>
          </a:endParaRPr>
        </a:p>
      </dgm:t>
    </dgm:pt>
    <dgm:pt modelId="{84359112-1246-4875-95A5-09A0109EA051}" type="parTrans" cxnId="{51033ECF-30ED-42DB-AFE3-C96AE6B1E6CF}">
      <dgm:prSet/>
      <dgm:spPr/>
      <dgm:t>
        <a:bodyPr/>
        <a:lstStyle/>
        <a:p>
          <a:endParaRPr lang="en-US"/>
        </a:p>
      </dgm:t>
    </dgm:pt>
    <dgm:pt modelId="{7901979B-08DF-421A-82A9-89FC4EBD4CD0}" type="sibTrans" cxnId="{51033ECF-30ED-42DB-AFE3-C96AE6B1E6CF}">
      <dgm:prSet/>
      <dgm:spPr/>
      <dgm:t>
        <a:bodyPr/>
        <a:lstStyle/>
        <a:p>
          <a:endParaRPr lang="en-US"/>
        </a:p>
      </dgm:t>
    </dgm:pt>
    <dgm:pt modelId="{558636EB-AC2B-446D-A458-985AE276FCF3}">
      <dgm:prSet custT="1"/>
      <dgm:spPr/>
      <dgm:t>
        <a:bodyPr/>
        <a:lstStyle/>
        <a:p>
          <a:pPr rtl="0"/>
          <a:r>
            <a:rPr lang="en-US" sz="1400" b="0" i="0" baseline="0" dirty="0" smtClean="0"/>
            <a:t>Integrating probabilistic data</a:t>
          </a:r>
          <a:endParaRPr lang="en-US" sz="1400" b="0" i="0" baseline="0" dirty="0"/>
        </a:p>
      </dgm:t>
    </dgm:pt>
    <dgm:pt modelId="{1E53323D-C6CE-4A1E-8C6B-99B9F7A38E05}" type="parTrans" cxnId="{03AF68B9-A753-442B-A9EC-C55D18FCD596}">
      <dgm:prSet/>
      <dgm:spPr/>
      <dgm:t>
        <a:bodyPr/>
        <a:lstStyle/>
        <a:p>
          <a:endParaRPr lang="en-US"/>
        </a:p>
      </dgm:t>
    </dgm:pt>
    <dgm:pt modelId="{0CF4A28A-D498-4688-96DB-3BA16A0DE7D7}" type="sibTrans" cxnId="{03AF68B9-A753-442B-A9EC-C55D18FCD596}">
      <dgm:prSet/>
      <dgm:spPr/>
      <dgm:t>
        <a:bodyPr/>
        <a:lstStyle/>
        <a:p>
          <a:endParaRPr lang="en-US"/>
        </a:p>
      </dgm:t>
    </dgm:pt>
    <dgm:pt modelId="{576B6E93-91FD-4C91-A104-6093DEFAFB8C}">
      <dgm:prSet custT="1"/>
      <dgm:spPr/>
      <dgm:t>
        <a:bodyPr/>
        <a:lstStyle/>
        <a:p>
          <a:pPr rtl="0"/>
          <a:r>
            <a:rPr lang="en-US" sz="1400" b="0" i="0" baseline="0" dirty="0" smtClean="0"/>
            <a:t>Improve record linkage</a:t>
          </a:r>
          <a:endParaRPr lang="en-US" sz="1400" b="0" i="0" baseline="0" dirty="0"/>
        </a:p>
      </dgm:t>
    </dgm:pt>
    <dgm:pt modelId="{A8320279-2D80-4D0C-B00B-3DB5591F66DF}" type="parTrans" cxnId="{EB2BEC5E-65A2-4445-BC25-312A61DD0581}">
      <dgm:prSet/>
      <dgm:spPr/>
      <dgm:t>
        <a:bodyPr/>
        <a:lstStyle/>
        <a:p>
          <a:endParaRPr lang="en-US"/>
        </a:p>
      </dgm:t>
    </dgm:pt>
    <dgm:pt modelId="{0F0C350F-3538-4782-B8D7-F8210CF57D45}" type="sibTrans" cxnId="{EB2BEC5E-65A2-4445-BC25-312A61DD0581}">
      <dgm:prSet/>
      <dgm:spPr/>
      <dgm:t>
        <a:bodyPr/>
        <a:lstStyle/>
        <a:p>
          <a:endParaRPr lang="en-US"/>
        </a:p>
      </dgm:t>
    </dgm:pt>
    <dgm:pt modelId="{022A5639-9692-451F-AE84-944BE166EC2F}">
      <dgm:prSet custT="1"/>
      <dgm:spPr/>
      <dgm:t>
        <a:bodyPr/>
        <a:lstStyle/>
        <a:p>
          <a:pPr rtl="0"/>
          <a:r>
            <a:rPr lang="en-US" sz="1400" b="0" i="0" baseline="0" dirty="0" smtClean="0">
              <a:solidFill>
                <a:srgbClr val="FF0000"/>
              </a:solidFill>
            </a:rPr>
            <a:t>Distinguish bet wrong values and alter representations [VLDB’10b]</a:t>
          </a:r>
          <a:endParaRPr lang="en-US" sz="1400" b="0" i="0" baseline="0" dirty="0">
            <a:solidFill>
              <a:srgbClr val="FF0000"/>
            </a:solidFill>
          </a:endParaRPr>
        </a:p>
      </dgm:t>
    </dgm:pt>
    <dgm:pt modelId="{BCC13C93-0D8D-49AE-963A-AAF29F514E0E}" type="parTrans" cxnId="{283361C2-AE62-48A8-8C1C-0291995EF04D}">
      <dgm:prSet/>
      <dgm:spPr/>
      <dgm:t>
        <a:bodyPr/>
        <a:lstStyle/>
        <a:p>
          <a:endParaRPr lang="en-US"/>
        </a:p>
      </dgm:t>
    </dgm:pt>
    <dgm:pt modelId="{FBCCEBCB-8809-4CDC-AA94-6AB1EAC3CA60}" type="sibTrans" cxnId="{283361C2-AE62-48A8-8C1C-0291995EF04D}">
      <dgm:prSet/>
      <dgm:spPr/>
      <dgm:t>
        <a:bodyPr/>
        <a:lstStyle/>
        <a:p>
          <a:endParaRPr lang="en-US"/>
        </a:p>
      </dgm:t>
    </dgm:pt>
    <dgm:pt modelId="{AD06D490-824E-494E-977C-4F0BB1FD090F}">
      <dgm:prSet custT="1"/>
      <dgm:spPr/>
      <dgm:t>
        <a:bodyPr/>
        <a:lstStyle/>
        <a:p>
          <a:pPr rtl="0"/>
          <a:r>
            <a:rPr lang="en-US" sz="1400" b="0" i="0" baseline="0" dirty="0" smtClean="0">
              <a:solidFill>
                <a:srgbClr val="FF0000"/>
              </a:solidFill>
            </a:rPr>
            <a:t>Query optimization [Submitted]</a:t>
          </a:r>
          <a:endParaRPr lang="en-US" sz="1400" b="0" i="0" baseline="0" dirty="0">
            <a:solidFill>
              <a:srgbClr val="FF0000"/>
            </a:solidFill>
          </a:endParaRPr>
        </a:p>
      </dgm:t>
    </dgm:pt>
    <dgm:pt modelId="{E471518A-5E1F-47DD-BBDB-524177747AA8}" type="parTrans" cxnId="{35E69093-46FC-4009-8C79-4C7CE8536636}">
      <dgm:prSet/>
      <dgm:spPr/>
      <dgm:t>
        <a:bodyPr/>
        <a:lstStyle/>
        <a:p>
          <a:endParaRPr lang="en-US"/>
        </a:p>
      </dgm:t>
    </dgm:pt>
    <dgm:pt modelId="{35DC4E97-4204-42BA-982A-296D87790109}" type="sibTrans" cxnId="{35E69093-46FC-4009-8C79-4C7CE8536636}">
      <dgm:prSet/>
      <dgm:spPr/>
      <dgm:t>
        <a:bodyPr/>
        <a:lstStyle/>
        <a:p>
          <a:endParaRPr lang="en-US"/>
        </a:p>
      </dgm:t>
    </dgm:pt>
    <dgm:pt modelId="{0A5AD115-659C-4B5B-B3DB-92725D6BE9A2}">
      <dgm:prSet custT="1"/>
      <dgm:spPr/>
      <dgm:t>
        <a:bodyPr/>
        <a:lstStyle/>
        <a:p>
          <a:pPr rtl="0"/>
          <a:r>
            <a:rPr lang="en-US" sz="1400" b="0" i="0" baseline="0" dirty="0" smtClean="0"/>
            <a:t>Improve schema matching</a:t>
          </a:r>
          <a:endParaRPr lang="en-US" sz="1400" b="0" i="0" baseline="0" dirty="0"/>
        </a:p>
      </dgm:t>
    </dgm:pt>
    <dgm:pt modelId="{327B5B5B-3831-43EF-B976-34278909B5B8}" type="parTrans" cxnId="{EF4E178D-B192-4FD7-8EB4-9899CC908537}">
      <dgm:prSet/>
      <dgm:spPr/>
      <dgm:t>
        <a:bodyPr/>
        <a:lstStyle/>
        <a:p>
          <a:endParaRPr lang="en-US"/>
        </a:p>
      </dgm:t>
    </dgm:pt>
    <dgm:pt modelId="{F6F0C98B-D05C-4805-BF2D-8B9B0D8EC038}" type="sibTrans" cxnId="{EF4E178D-B192-4FD7-8EB4-9899CC908537}">
      <dgm:prSet/>
      <dgm:spPr/>
      <dgm:t>
        <a:bodyPr/>
        <a:lstStyle/>
        <a:p>
          <a:endParaRPr lang="en-US"/>
        </a:p>
      </dgm:t>
    </dgm:pt>
    <dgm:pt modelId="{CE8B0FDB-3D96-4408-AEF7-124BD9C2BB80}">
      <dgm:prSet/>
      <dgm:spPr/>
      <dgm:t>
        <a:bodyPr/>
        <a:lstStyle/>
        <a:p>
          <a:r>
            <a:rPr lang="en-US" b="0" i="0" baseline="0" dirty="0" smtClean="0"/>
            <a:t>Source </a:t>
          </a:r>
          <a:r>
            <a:rPr lang="en-US" b="0" i="0" baseline="0" dirty="0" err="1" smtClean="0"/>
            <a:t>Recom-mendation</a:t>
          </a:r>
          <a:endParaRPr lang="en-US" dirty="0"/>
        </a:p>
      </dgm:t>
    </dgm:pt>
    <dgm:pt modelId="{1FDCCDC4-2181-4FBF-A393-C2C5EBC697A9}" type="parTrans" cxnId="{CEFD004E-D65F-482A-92D7-00074F691F3C}">
      <dgm:prSet/>
      <dgm:spPr/>
      <dgm:t>
        <a:bodyPr/>
        <a:lstStyle/>
        <a:p>
          <a:endParaRPr lang="en-US"/>
        </a:p>
      </dgm:t>
    </dgm:pt>
    <dgm:pt modelId="{2C4F33F5-F5B8-470C-A7BC-3DC5D89A560D}" type="sibTrans" cxnId="{CEFD004E-D65F-482A-92D7-00074F691F3C}">
      <dgm:prSet/>
      <dgm:spPr/>
      <dgm:t>
        <a:bodyPr/>
        <a:lstStyle/>
        <a:p>
          <a:endParaRPr lang="en-US"/>
        </a:p>
      </dgm:t>
    </dgm:pt>
    <dgm:pt modelId="{C8B05128-353E-46CF-B7AD-0835A87342D0}">
      <dgm:prSet custT="1"/>
      <dgm:spPr/>
      <dgm:t>
        <a:bodyPr/>
        <a:lstStyle/>
        <a:p>
          <a:pPr rtl="0"/>
          <a:r>
            <a:rPr lang="en-US" sz="1400" b="0" i="0" baseline="0" dirty="0" smtClean="0"/>
            <a:t>Recommend trustworthy, up-to-date, and independent sources</a:t>
          </a:r>
          <a:endParaRPr lang="en-US" sz="1400" b="0" i="0" baseline="0" dirty="0"/>
        </a:p>
      </dgm:t>
    </dgm:pt>
    <dgm:pt modelId="{8C508842-26FE-4080-8F63-074C563013DB}" type="parTrans" cxnId="{F064DA68-01AF-45D9-B14D-1A9C2747420C}">
      <dgm:prSet/>
      <dgm:spPr/>
      <dgm:t>
        <a:bodyPr/>
        <a:lstStyle/>
        <a:p>
          <a:endParaRPr lang="en-US"/>
        </a:p>
      </dgm:t>
    </dgm:pt>
    <dgm:pt modelId="{10A518F4-4947-4AE1-94C6-A48BF1F3CFCB}" type="sibTrans" cxnId="{F064DA68-01AF-45D9-B14D-1A9C2747420C}">
      <dgm:prSet/>
      <dgm:spPr/>
      <dgm:t>
        <a:bodyPr/>
        <a:lstStyle/>
        <a:p>
          <a:endParaRPr lang="en-US"/>
        </a:p>
      </dgm:t>
    </dgm:pt>
    <dgm:pt modelId="{443BD219-5822-4F6E-BB93-2494B0A240E4}" type="pres">
      <dgm:prSet presAssocID="{F29BBF65-A38C-4D67-BF72-ABFAA066975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6D6EE49-E012-48E6-8B27-E2E50BA6844A}" type="pres">
      <dgm:prSet presAssocID="{5C0A8ABB-890F-44E2-A92D-21B67FDFC8D6}" presName="linNode" presStyleCnt="0"/>
      <dgm:spPr/>
    </dgm:pt>
    <dgm:pt modelId="{F346F691-C50D-4DD3-8ED0-478AF5B91B50}" type="pres">
      <dgm:prSet presAssocID="{5C0A8ABB-890F-44E2-A92D-21B67FDFC8D6}" presName="parentShp" presStyleLbl="node1" presStyleIdx="0" presStyleCnt="4" custScaleX="859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8E882-97B7-4F99-A713-B256A5CCCC5A}" type="pres">
      <dgm:prSet presAssocID="{5C0A8ABB-890F-44E2-A92D-21B67FDFC8D6}" presName="childShp" presStyleLbl="bgAccFollowNode1" presStyleIdx="0" presStyleCnt="4" custScaleX="137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3BE56-0B31-438F-8ED8-57EB9DF47CCC}" type="pres">
      <dgm:prSet presAssocID="{8D414579-B374-4DA1-A3DB-97BDEB49D407}" presName="spacing" presStyleCnt="0"/>
      <dgm:spPr/>
    </dgm:pt>
    <dgm:pt modelId="{16929669-93CC-47FB-AF21-63B338EF2FA6}" type="pres">
      <dgm:prSet presAssocID="{5A6C2F4D-6684-40D5-9F76-885AB4AB409E}" presName="linNode" presStyleCnt="0"/>
      <dgm:spPr/>
    </dgm:pt>
    <dgm:pt modelId="{75707184-5CCD-4FAC-9D39-00D432E38109}" type="pres">
      <dgm:prSet presAssocID="{5A6C2F4D-6684-40D5-9F76-885AB4AB409E}" presName="parentShp" presStyleLbl="node1" presStyleIdx="1" presStyleCnt="4" custScaleX="824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31B69-8191-4786-9688-A878D9F4CB83}" type="pres">
      <dgm:prSet presAssocID="{5A6C2F4D-6684-40D5-9F76-885AB4AB409E}" presName="childShp" presStyleLbl="bgAccFollowNode1" presStyleIdx="1" presStyleCnt="4" custScaleX="132051" custScaleY="102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ED69D-CDE6-4B67-BA17-50D5FF258441}" type="pres">
      <dgm:prSet presAssocID="{333E5471-4D2A-4048-ABF6-C9A7A438FC82}" presName="spacing" presStyleCnt="0"/>
      <dgm:spPr/>
    </dgm:pt>
    <dgm:pt modelId="{3EDB0092-ED94-4735-A109-5F19FC7520E1}" type="pres">
      <dgm:prSet presAssocID="{BD37F398-B729-49B9-9D9B-174E33C3D9A4}" presName="linNode" presStyleCnt="0"/>
      <dgm:spPr/>
    </dgm:pt>
    <dgm:pt modelId="{9195388E-CF6C-46F0-B198-03F7674D4CAA}" type="pres">
      <dgm:prSet presAssocID="{BD37F398-B729-49B9-9D9B-174E33C3D9A4}" presName="parentShp" presStyleLbl="node1" presStyleIdx="2" presStyleCnt="4" custScaleX="82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CC7D84-4185-4B15-B376-D138259969FB}" type="pres">
      <dgm:prSet presAssocID="{BD37F398-B729-49B9-9D9B-174E33C3D9A4}" presName="childShp" presStyleLbl="bgAccFollowNode1" presStyleIdx="2" presStyleCnt="4" custScaleX="130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884943-CDB3-42A3-BAA6-0FBF93C98B89}" type="pres">
      <dgm:prSet presAssocID="{A19BA890-DCF2-421C-AF22-A38408F7C63D}" presName="spacing" presStyleCnt="0"/>
      <dgm:spPr/>
    </dgm:pt>
    <dgm:pt modelId="{34305305-4F20-4E9D-98C6-071690FB252C}" type="pres">
      <dgm:prSet presAssocID="{CE8B0FDB-3D96-4408-AEF7-124BD9C2BB80}" presName="linNode" presStyleCnt="0"/>
      <dgm:spPr/>
    </dgm:pt>
    <dgm:pt modelId="{34C77B2E-2473-437D-B98D-0E113A77BD82}" type="pres">
      <dgm:prSet presAssocID="{CE8B0FDB-3D96-4408-AEF7-124BD9C2BB80}" presName="parentShp" presStyleLbl="node1" presStyleIdx="3" presStyleCnt="4" custScaleX="73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41D9D-0A92-46F5-AF4C-44677C6899F0}" type="pres">
      <dgm:prSet presAssocID="{CE8B0FDB-3D96-4408-AEF7-124BD9C2BB80}" presName="childShp" presStyleLbl="bgAccFollowNode1" presStyleIdx="3" presStyleCnt="4" custScaleX="117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2F50E6-E1FF-4676-B9E5-78961D6103D5}" type="presOf" srcId="{CE8B0FDB-3D96-4408-AEF7-124BD9C2BB80}" destId="{34C77B2E-2473-437D-B98D-0E113A77BD82}" srcOrd="0" destOrd="0" presId="urn:microsoft.com/office/officeart/2005/8/layout/vList6"/>
    <dgm:cxn modelId="{EEF9EF18-3EFD-4D1E-BA63-54BC99067E55}" type="presOf" srcId="{576B6E93-91FD-4C91-A104-6093DEFAFB8C}" destId="{A7C31B69-8191-4786-9688-A878D9F4CB83}" srcOrd="0" destOrd="0" presId="urn:microsoft.com/office/officeart/2005/8/layout/vList6"/>
    <dgm:cxn modelId="{5093A88A-35C2-4EB0-B189-CC00FC3972AC}" type="presOf" srcId="{5A6C2F4D-6684-40D5-9F76-885AB4AB409E}" destId="{75707184-5CCD-4FAC-9D39-00D432E38109}" srcOrd="0" destOrd="0" presId="urn:microsoft.com/office/officeart/2005/8/layout/vList6"/>
    <dgm:cxn modelId="{51033ECF-30ED-42DB-AFE3-C96AE6B1E6CF}" srcId="{5C0A8ABB-890F-44E2-A92D-21B67FDFC8D6}" destId="{50C9C410-89AC-4A14-B432-85E5201F9348}" srcOrd="0" destOrd="0" parTransId="{84359112-1246-4875-95A5-09A0109EA051}" sibTransId="{7901979B-08DF-421A-82A9-89FC4EBD4CD0}"/>
    <dgm:cxn modelId="{F064DA68-01AF-45D9-B14D-1A9C2747420C}" srcId="{CE8B0FDB-3D96-4408-AEF7-124BD9C2BB80}" destId="{C8B05128-353E-46CF-B7AD-0835A87342D0}" srcOrd="0" destOrd="0" parTransId="{8C508842-26FE-4080-8F63-074C563013DB}" sibTransId="{10A518F4-4947-4AE1-94C6-A48BF1F3CFCB}"/>
    <dgm:cxn modelId="{38635F21-6E24-4455-B14C-9683E0FECFC5}" type="presOf" srcId="{022A5639-9692-451F-AE84-944BE166EC2F}" destId="{A7C31B69-8191-4786-9688-A878D9F4CB83}" srcOrd="0" destOrd="1" presId="urn:microsoft.com/office/officeart/2005/8/layout/vList6"/>
    <dgm:cxn modelId="{CEFD004E-D65F-482A-92D7-00074F691F3C}" srcId="{F29BBF65-A38C-4D67-BF72-ABFAA066975B}" destId="{CE8B0FDB-3D96-4408-AEF7-124BD9C2BB80}" srcOrd="3" destOrd="0" parTransId="{1FDCCDC4-2181-4FBF-A393-C2C5EBC697A9}" sibTransId="{2C4F33F5-F5B8-470C-A7BC-3DC5D89A560D}"/>
    <dgm:cxn modelId="{ED013FD0-8102-4DEF-BC68-A459CF3C63EB}" type="presOf" srcId="{0A5AD115-659C-4B5B-B3DB-92725D6BE9A2}" destId="{69CC7D84-4185-4B15-B376-D138259969FB}" srcOrd="0" destOrd="1" presId="urn:microsoft.com/office/officeart/2005/8/layout/vList6"/>
    <dgm:cxn modelId="{35E69093-46FC-4009-8C79-4C7CE8536636}" srcId="{BD37F398-B729-49B9-9D9B-174E33C3D9A4}" destId="{AD06D490-824E-494E-977C-4F0BB1FD090F}" srcOrd="0" destOrd="0" parTransId="{E471518A-5E1F-47DD-BBDB-524177747AA8}" sibTransId="{35DC4E97-4204-42BA-982A-296D87790109}"/>
    <dgm:cxn modelId="{283361C2-AE62-48A8-8C1C-0291995EF04D}" srcId="{5A6C2F4D-6684-40D5-9F76-885AB4AB409E}" destId="{022A5639-9692-451F-AE84-944BE166EC2F}" srcOrd="1" destOrd="0" parTransId="{BCC13C93-0D8D-49AE-963A-AAF29F514E0E}" sibTransId="{FBCCEBCB-8809-4CDC-AA94-6AB1EAC3CA60}"/>
    <dgm:cxn modelId="{EB2BEC5E-65A2-4445-BC25-312A61DD0581}" srcId="{5A6C2F4D-6684-40D5-9F76-885AB4AB409E}" destId="{576B6E93-91FD-4C91-A104-6093DEFAFB8C}" srcOrd="0" destOrd="0" parTransId="{A8320279-2D80-4D0C-B00B-3DB5591F66DF}" sibTransId="{0F0C350F-3538-4782-B8D7-F8210CF57D45}"/>
    <dgm:cxn modelId="{BE1C9E3D-87F0-4C76-B3CD-06375D8451B3}" type="presOf" srcId="{5C0A8ABB-890F-44E2-A92D-21B67FDFC8D6}" destId="{F346F691-C50D-4DD3-8ED0-478AF5B91B50}" srcOrd="0" destOrd="0" presId="urn:microsoft.com/office/officeart/2005/8/layout/vList6"/>
    <dgm:cxn modelId="{DE0D5C1E-BCE2-47AA-BCBA-341D691ACECC}" type="presOf" srcId="{558636EB-AC2B-446D-A458-985AE276FCF3}" destId="{D8B8E882-97B7-4F99-A713-B256A5CCCC5A}" srcOrd="0" destOrd="1" presId="urn:microsoft.com/office/officeart/2005/8/layout/vList6"/>
    <dgm:cxn modelId="{CB0F6F44-0880-4D02-9CDB-E83185CA45F7}" type="presOf" srcId="{AD06D490-824E-494E-977C-4F0BB1FD090F}" destId="{69CC7D84-4185-4B15-B376-D138259969FB}" srcOrd="0" destOrd="0" presId="urn:microsoft.com/office/officeart/2005/8/layout/vList6"/>
    <dgm:cxn modelId="{EF4E178D-B192-4FD7-8EB4-9899CC908537}" srcId="{BD37F398-B729-49B9-9D9B-174E33C3D9A4}" destId="{0A5AD115-659C-4B5B-B3DB-92725D6BE9A2}" srcOrd="1" destOrd="0" parTransId="{327B5B5B-3831-43EF-B976-34278909B5B8}" sibTransId="{F6F0C98B-D05C-4805-BF2D-8B9B0D8EC038}"/>
    <dgm:cxn modelId="{D12D2012-5F6E-49D6-9FFB-3909914972CE}" type="presOf" srcId="{50C9C410-89AC-4A14-B432-85E5201F9348}" destId="{D8B8E882-97B7-4F99-A713-B256A5CCCC5A}" srcOrd="0" destOrd="0" presId="urn:microsoft.com/office/officeart/2005/8/layout/vList6"/>
    <dgm:cxn modelId="{161E0B08-286D-4D32-AE6F-DB9D51ED3614}" type="presOf" srcId="{F29BBF65-A38C-4D67-BF72-ABFAA066975B}" destId="{443BD219-5822-4F6E-BB93-2494B0A240E4}" srcOrd="0" destOrd="0" presId="urn:microsoft.com/office/officeart/2005/8/layout/vList6"/>
    <dgm:cxn modelId="{045640EA-EF28-4963-901B-9C582CCEC766}" srcId="{F29BBF65-A38C-4D67-BF72-ABFAA066975B}" destId="{5A6C2F4D-6684-40D5-9F76-885AB4AB409E}" srcOrd="1" destOrd="0" parTransId="{F3CBEAA0-7B14-4DBC-A2A7-25332FE15849}" sibTransId="{333E5471-4D2A-4048-ABF6-C9A7A438FC82}"/>
    <dgm:cxn modelId="{C7A757E1-C2D9-4864-BC76-0E4DE4040556}" srcId="{F29BBF65-A38C-4D67-BF72-ABFAA066975B}" destId="{5C0A8ABB-890F-44E2-A92D-21B67FDFC8D6}" srcOrd="0" destOrd="0" parTransId="{4AE8D4A8-EC60-484A-A8FA-810E85AD8F07}" sibTransId="{8D414579-B374-4DA1-A3DB-97BDEB49D407}"/>
    <dgm:cxn modelId="{440CA2DD-B048-43CF-AB0B-015AA451131B}" type="presOf" srcId="{C8B05128-353E-46CF-B7AD-0835A87342D0}" destId="{26F41D9D-0A92-46F5-AF4C-44677C6899F0}" srcOrd="0" destOrd="0" presId="urn:microsoft.com/office/officeart/2005/8/layout/vList6"/>
    <dgm:cxn modelId="{2164D036-227A-44A8-AEDF-8B1F6F33A64F}" type="presOf" srcId="{BD37F398-B729-49B9-9D9B-174E33C3D9A4}" destId="{9195388E-CF6C-46F0-B198-03F7674D4CAA}" srcOrd="0" destOrd="0" presId="urn:microsoft.com/office/officeart/2005/8/layout/vList6"/>
    <dgm:cxn modelId="{0248E023-58E9-47FC-A36A-82E1FD301E8C}" srcId="{F29BBF65-A38C-4D67-BF72-ABFAA066975B}" destId="{BD37F398-B729-49B9-9D9B-174E33C3D9A4}" srcOrd="2" destOrd="0" parTransId="{55155DA6-0E27-4C98-814B-7881A255057D}" sibTransId="{A19BA890-DCF2-421C-AF22-A38408F7C63D}"/>
    <dgm:cxn modelId="{03AF68B9-A753-442B-A9EC-C55D18FCD596}" srcId="{5C0A8ABB-890F-44E2-A92D-21B67FDFC8D6}" destId="{558636EB-AC2B-446D-A458-985AE276FCF3}" srcOrd="1" destOrd="0" parTransId="{1E53323D-C6CE-4A1E-8C6B-99B9F7A38E05}" sibTransId="{0CF4A28A-D498-4688-96DB-3BA16A0DE7D7}"/>
    <dgm:cxn modelId="{F7E43925-7908-4C49-A619-D2D2BC06B4A4}" type="presParOf" srcId="{443BD219-5822-4F6E-BB93-2494B0A240E4}" destId="{E6D6EE49-E012-48E6-8B27-E2E50BA6844A}" srcOrd="0" destOrd="0" presId="urn:microsoft.com/office/officeart/2005/8/layout/vList6"/>
    <dgm:cxn modelId="{81557A10-0B15-4E81-889C-759D9C57C07A}" type="presParOf" srcId="{E6D6EE49-E012-48E6-8B27-E2E50BA6844A}" destId="{F346F691-C50D-4DD3-8ED0-478AF5B91B50}" srcOrd="0" destOrd="0" presId="urn:microsoft.com/office/officeart/2005/8/layout/vList6"/>
    <dgm:cxn modelId="{ADE5E1D8-5428-4F89-A6B9-962AFEDCECBA}" type="presParOf" srcId="{E6D6EE49-E012-48E6-8B27-E2E50BA6844A}" destId="{D8B8E882-97B7-4F99-A713-B256A5CCCC5A}" srcOrd="1" destOrd="0" presId="urn:microsoft.com/office/officeart/2005/8/layout/vList6"/>
    <dgm:cxn modelId="{16E22D05-10BD-4E67-AF28-109582A9641E}" type="presParOf" srcId="{443BD219-5822-4F6E-BB93-2494B0A240E4}" destId="{DD43BE56-0B31-438F-8ED8-57EB9DF47CCC}" srcOrd="1" destOrd="0" presId="urn:microsoft.com/office/officeart/2005/8/layout/vList6"/>
    <dgm:cxn modelId="{E3F387FB-9842-4EF6-808B-F9549AA878EF}" type="presParOf" srcId="{443BD219-5822-4F6E-BB93-2494B0A240E4}" destId="{16929669-93CC-47FB-AF21-63B338EF2FA6}" srcOrd="2" destOrd="0" presId="urn:microsoft.com/office/officeart/2005/8/layout/vList6"/>
    <dgm:cxn modelId="{AEF695B1-026B-45BA-B453-4A707E02BBA2}" type="presParOf" srcId="{16929669-93CC-47FB-AF21-63B338EF2FA6}" destId="{75707184-5CCD-4FAC-9D39-00D432E38109}" srcOrd="0" destOrd="0" presId="urn:microsoft.com/office/officeart/2005/8/layout/vList6"/>
    <dgm:cxn modelId="{E21C28DE-2161-41CF-9B1C-DE432A168274}" type="presParOf" srcId="{16929669-93CC-47FB-AF21-63B338EF2FA6}" destId="{A7C31B69-8191-4786-9688-A878D9F4CB83}" srcOrd="1" destOrd="0" presId="urn:microsoft.com/office/officeart/2005/8/layout/vList6"/>
    <dgm:cxn modelId="{6123D17F-1C46-46EC-BDA4-61E450F384B8}" type="presParOf" srcId="{443BD219-5822-4F6E-BB93-2494B0A240E4}" destId="{3A0ED69D-CDE6-4B67-BA17-50D5FF258441}" srcOrd="3" destOrd="0" presId="urn:microsoft.com/office/officeart/2005/8/layout/vList6"/>
    <dgm:cxn modelId="{6E70A2F0-64E0-456A-82A8-FD9C92F4B615}" type="presParOf" srcId="{443BD219-5822-4F6E-BB93-2494B0A240E4}" destId="{3EDB0092-ED94-4735-A109-5F19FC7520E1}" srcOrd="4" destOrd="0" presId="urn:microsoft.com/office/officeart/2005/8/layout/vList6"/>
    <dgm:cxn modelId="{FAB555FF-AB33-4B88-9048-712C936704F8}" type="presParOf" srcId="{3EDB0092-ED94-4735-A109-5F19FC7520E1}" destId="{9195388E-CF6C-46F0-B198-03F7674D4CAA}" srcOrd="0" destOrd="0" presId="urn:microsoft.com/office/officeart/2005/8/layout/vList6"/>
    <dgm:cxn modelId="{9560E142-832D-4D68-B818-6F743E2FE74B}" type="presParOf" srcId="{3EDB0092-ED94-4735-A109-5F19FC7520E1}" destId="{69CC7D84-4185-4B15-B376-D138259969FB}" srcOrd="1" destOrd="0" presId="urn:microsoft.com/office/officeart/2005/8/layout/vList6"/>
    <dgm:cxn modelId="{0C9598D7-F239-453E-97F1-E0BC0A3673AA}" type="presParOf" srcId="{443BD219-5822-4F6E-BB93-2494B0A240E4}" destId="{22884943-CDB3-42A3-BAA6-0FBF93C98B89}" srcOrd="5" destOrd="0" presId="urn:microsoft.com/office/officeart/2005/8/layout/vList6"/>
    <dgm:cxn modelId="{1EBAC76F-36CA-4A1C-ACAC-32F9E2EEFDC6}" type="presParOf" srcId="{443BD219-5822-4F6E-BB93-2494B0A240E4}" destId="{34305305-4F20-4E9D-98C6-071690FB252C}" srcOrd="6" destOrd="0" presId="urn:microsoft.com/office/officeart/2005/8/layout/vList6"/>
    <dgm:cxn modelId="{011CF6B6-FBE8-4DB1-8A98-270792B91BCA}" type="presParOf" srcId="{34305305-4F20-4E9D-98C6-071690FB252C}" destId="{34C77B2E-2473-437D-B98D-0E113A77BD82}" srcOrd="0" destOrd="0" presId="urn:microsoft.com/office/officeart/2005/8/layout/vList6"/>
    <dgm:cxn modelId="{169E6928-8021-4C80-A8D1-05099EA88880}" type="presParOf" srcId="{34305305-4F20-4E9D-98C6-071690FB252C}" destId="{26F41D9D-0A92-46F5-AF4C-44677C6899F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list1#1" loCatId="list" qsTypeId="urn:microsoft.com/office/officeart/2005/8/quickstyle/simple2#1" qsCatId="simple" csTypeId="urn:microsoft.com/office/officeart/2005/8/colors/colorful1" csCatId="colorful" phldr="1"/>
      <dgm:spPr/>
      <dgm:t>
        <a:bodyPr/>
        <a:lstStyle>
          <a:extLst/>
        </a:lstStyle>
        <a:p>
          <a:endParaRPr lang="en-US"/>
        </a:p>
      </dgm:t>
    </dgm:pt>
    <dgm:pt modelId="{787546C1-DD5C-4D6E-BFDD-D95A52E781AD}">
      <dgm:prSet phldrT="[Text]"/>
      <dgm:spPr/>
      <dgm:t>
        <a:bodyPr/>
        <a:lstStyle>
          <a:extLst/>
        </a:lstStyle>
        <a:p>
          <a:r>
            <a:rPr lang="en-US" dirty="0" smtClean="0"/>
            <a:t>Data Conflicts</a:t>
          </a:r>
          <a:endParaRPr lang="en-US" dirty="0"/>
        </a:p>
      </dgm:t>
    </dgm:pt>
    <dgm:pt modelId="{88942913-D2BB-4DEB-B0E7-EA2B7A6CD360}" type="par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579A9A07-8770-4AC1-9705-76E19F87D269}" type="sib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AC5265C1-0BAB-4984-A634-E4518A8EC253}">
      <dgm:prSet phldrT="[Text]"/>
      <dgm:spPr>
        <a:solidFill>
          <a:schemeClr val="accent3">
            <a:lumMod val="75000"/>
          </a:schemeClr>
        </a:solidFill>
      </dgm:spPr>
      <dgm:t>
        <a:bodyPr/>
        <a:lstStyle>
          <a:extLst/>
        </a:lstStyle>
        <a:p>
          <a:r>
            <a:rPr lang="en-US" dirty="0" smtClean="0"/>
            <a:t>Instance Heterogeneity	</a:t>
          </a:r>
          <a:endParaRPr lang="en-US" dirty="0"/>
        </a:p>
      </dgm:t>
    </dgm:pt>
    <dgm:pt modelId="{26A0947C-B518-417C-9D68-EC422DC1E3A5}" type="par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E68E8117-B3CB-464C-9711-4DBE8BF88216}" type="sib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F50BDB3E-817D-4A89-9D71-D9E0B029567B}">
      <dgm:prSet phldrT="[Text]"/>
      <dgm:spPr/>
      <dgm:t>
        <a:bodyPr/>
        <a:lstStyle>
          <a:extLst/>
        </a:lstStyle>
        <a:p>
          <a:r>
            <a:rPr lang="en-US" dirty="0" smtClean="0"/>
            <a:t>Structure Heterogeneity</a:t>
          </a:r>
          <a:endParaRPr lang="en-US" dirty="0"/>
        </a:p>
      </dgm:t>
    </dgm:pt>
    <dgm:pt modelId="{DE0B39BA-A6F3-455E-8022-365CCF701DB7}" type="par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25F4C625-3E51-442C-BBB8-3FA715271B27}" type="sib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9D58511D-D18C-46E6-ADFB-6CDE1389D37F}" type="pres">
      <dgm:prSet presAssocID="{8554BDF9-8515-4677-9942-0171F000F8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29EC7F92-6143-4EC7-AD17-ECAF75C06DC8}" type="pres">
      <dgm:prSet presAssocID="{787546C1-DD5C-4D6E-BFDD-D95A52E781AD}" presName="parentLin" presStyleCnt="0"/>
      <dgm:spPr/>
      <dgm:t>
        <a:bodyPr/>
        <a:lstStyle>
          <a:extLst/>
        </a:lstStyle>
        <a:p>
          <a:endParaRPr lang="en-US"/>
        </a:p>
      </dgm:t>
    </dgm:pt>
    <dgm:pt modelId="{F4F466C7-208D-4B4A-A865-9D82D8E9F892}" type="pres">
      <dgm:prSet presAssocID="{787546C1-DD5C-4D6E-BFDD-D95A52E781AD}" presName="parentLeftMargin" presStyleLbl="node1" presStyleIdx="0" presStyleCnt="3"/>
      <dgm:spPr/>
      <dgm:t>
        <a:bodyPr/>
        <a:lstStyle>
          <a:extLst/>
        </a:lstStyle>
        <a:p>
          <a:endParaRPr lang="en-US"/>
        </a:p>
      </dgm:t>
    </dgm:pt>
    <dgm:pt modelId="{8BC4E78D-0D98-4ED2-B23A-71FEC19A6436}" type="pres">
      <dgm:prSet presAssocID="{787546C1-DD5C-4D6E-BFDD-D95A52E781AD}" presName="parentText" presStyleLbl="node1" presStyleIdx="0" presStyleCnt="3" custScaleX="115633" custLinFactNeighborX="9276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129CDA7D-4C80-4698-AFD0-7208B5D9749E}" type="pres">
      <dgm:prSet presAssocID="{787546C1-DD5C-4D6E-BFDD-D95A52E781AD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EBA8CF1F-3B4A-4B6A-8877-CB03CDDAB1E9}" type="pres">
      <dgm:prSet presAssocID="{787546C1-DD5C-4D6E-BFDD-D95A52E781AD}" presName="childText" presStyleLbl="alignAcc1" presStyleIdx="0" presStyleCnt="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8BC0D01A-9D98-495C-93AA-A7D9631CDDAD}" type="pres">
      <dgm:prSet presAssocID="{579A9A07-8770-4AC1-9705-76E19F87D269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D4434ECF-2146-46AC-B62E-87AB389C995A}" type="pres">
      <dgm:prSet presAssocID="{AC5265C1-0BAB-4984-A634-E4518A8EC253}" presName="parentLin" presStyleCnt="0"/>
      <dgm:spPr/>
      <dgm:t>
        <a:bodyPr/>
        <a:lstStyle>
          <a:extLst/>
        </a:lstStyle>
        <a:p>
          <a:endParaRPr lang="en-US"/>
        </a:p>
      </dgm:t>
    </dgm:pt>
    <dgm:pt modelId="{06B5F591-72E0-4CFF-9799-36D4050BD51D}" type="pres">
      <dgm:prSet presAssocID="{AC5265C1-0BAB-4984-A634-E4518A8EC253}" presName="parentLeftMargin" presStyleLbl="node1" presStyleIdx="0" presStyleCnt="3"/>
      <dgm:spPr/>
      <dgm:t>
        <a:bodyPr/>
        <a:lstStyle>
          <a:extLst/>
        </a:lstStyle>
        <a:p>
          <a:endParaRPr lang="en-US"/>
        </a:p>
      </dgm:t>
    </dgm:pt>
    <dgm:pt modelId="{12E5634D-BCAA-48AB-BADB-754A15E9B7AC}" type="pres">
      <dgm:prSet presAssocID="{AC5265C1-0BAB-4984-A634-E4518A8EC253}" presName="parentText" presStyleLbl="node1" presStyleIdx="1" presStyleCnt="3" custScaleX="116958" custLinFactNeighborX="9276" custLinFactNeighborY="-2742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3DAA9763-50F6-4CC4-B6DA-0A4C45FFB361}" type="pres">
      <dgm:prSet presAssocID="{AC5265C1-0BAB-4984-A634-E4518A8EC253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51228DB3-E7D4-486B-A0C1-9A59D129891F}" type="pres">
      <dgm:prSet presAssocID="{AC5265C1-0BAB-4984-A634-E4518A8EC253}" presName="childText" presStyleLbl="alignAcc1" presStyleIdx="1" presStyleCnt="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ECC02425-44D1-4F4C-B5D6-13442CA71F2A}" type="pres">
      <dgm:prSet presAssocID="{E68E8117-B3CB-464C-9711-4DBE8BF88216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98CD7476-6A48-4BD0-A0B1-E79081300878}" type="pres">
      <dgm:prSet presAssocID="{F50BDB3E-817D-4A89-9D71-D9E0B029567B}" presName="parentLin" presStyleCnt="0"/>
      <dgm:spPr/>
      <dgm:t>
        <a:bodyPr/>
        <a:lstStyle>
          <a:extLst/>
        </a:lstStyle>
        <a:p>
          <a:endParaRPr lang="en-US"/>
        </a:p>
      </dgm:t>
    </dgm:pt>
    <dgm:pt modelId="{63AA2D3F-331D-492F-82D5-8A2B6C78BAAD}" type="pres">
      <dgm:prSet presAssocID="{F50BDB3E-817D-4A89-9D71-D9E0B029567B}" presName="parentLeftMargin" presStyleLbl="node1" presStyleIdx="1" presStyleCnt="3"/>
      <dgm:spPr/>
      <dgm:t>
        <a:bodyPr/>
        <a:lstStyle>
          <a:extLst/>
        </a:lstStyle>
        <a:p>
          <a:endParaRPr lang="en-US"/>
        </a:p>
      </dgm:t>
    </dgm:pt>
    <dgm:pt modelId="{2CFD44AC-C5B0-407B-B2EE-07415AFE4DC4}" type="pres">
      <dgm:prSet presAssocID="{F50BDB3E-817D-4A89-9D71-D9E0B029567B}" presName="parentText" presStyleLbl="node1" presStyleIdx="2" presStyleCnt="3" custScaleX="116959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E27A153A-8ADD-4646-B3A3-509A74CD0695}" type="pres">
      <dgm:prSet presAssocID="{F50BDB3E-817D-4A89-9D71-D9E0B029567B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2DB5D132-AB90-49A4-A479-F0988A86E33E}" type="pres">
      <dgm:prSet presAssocID="{F50BDB3E-817D-4A89-9D71-D9E0B029567B}" presName="childText" presStyleLbl="alignAcc1" presStyleIdx="2" presStyleCnt="3" custLinFactNeighborX="-197" custLinFactNeighborY="-1646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</dgm:ptLst>
  <dgm:cxnLst>
    <dgm:cxn modelId="{579A338B-B5D8-4240-8867-8564B0DC96F3}" srcId="{8554BDF9-8515-4677-9942-0171F000F8EB}" destId="{AC5265C1-0BAB-4984-A634-E4518A8EC253}" srcOrd="1" destOrd="0" parTransId="{26A0947C-B518-417C-9D68-EC422DC1E3A5}" sibTransId="{E68E8117-B3CB-464C-9711-4DBE8BF88216}"/>
    <dgm:cxn modelId="{4737EF30-970A-426C-A40D-BD884A499B32}" type="presOf" srcId="{787546C1-DD5C-4D6E-BFDD-D95A52E781AD}" destId="{F4F466C7-208D-4B4A-A865-9D82D8E9F892}" srcOrd="0" destOrd="0" presId="urn:microsoft.com/office/officeart/2005/8/layout/list1#1"/>
    <dgm:cxn modelId="{E8EF61B1-515C-44F0-9393-3A960B69FA7A}" srcId="{8554BDF9-8515-4677-9942-0171F000F8EB}" destId="{F50BDB3E-817D-4A89-9D71-D9E0B029567B}" srcOrd="2" destOrd="0" parTransId="{DE0B39BA-A6F3-455E-8022-365CCF701DB7}" sibTransId="{25F4C625-3E51-442C-BBB8-3FA715271B27}"/>
    <dgm:cxn modelId="{3B896704-B508-4424-858A-124941872B33}" type="presOf" srcId="{787546C1-DD5C-4D6E-BFDD-D95A52E781AD}" destId="{8BC4E78D-0D98-4ED2-B23A-71FEC19A6436}" srcOrd="1" destOrd="0" presId="urn:microsoft.com/office/officeart/2005/8/layout/list1#1"/>
    <dgm:cxn modelId="{E0459A67-5149-41A1-A3EC-53585D5E4E99}" type="presOf" srcId="{F50BDB3E-817D-4A89-9D71-D9E0B029567B}" destId="{2CFD44AC-C5B0-407B-B2EE-07415AFE4DC4}" srcOrd="1" destOrd="0" presId="urn:microsoft.com/office/officeart/2005/8/layout/list1#1"/>
    <dgm:cxn modelId="{E72EBC9E-6369-4596-8932-74A165A6103E}" type="presOf" srcId="{AC5265C1-0BAB-4984-A634-E4518A8EC253}" destId="{12E5634D-BCAA-48AB-BADB-754A15E9B7AC}" srcOrd="1" destOrd="0" presId="urn:microsoft.com/office/officeart/2005/8/layout/list1#1"/>
    <dgm:cxn modelId="{4D08475B-022F-4E82-98C8-413CABF4AC40}" type="presOf" srcId="{F50BDB3E-817D-4A89-9D71-D9E0B029567B}" destId="{63AA2D3F-331D-492F-82D5-8A2B6C78BAAD}" srcOrd="0" destOrd="0" presId="urn:microsoft.com/office/officeart/2005/8/layout/list1#1"/>
    <dgm:cxn modelId="{DFAEFA4C-B3B0-4C4E-BCD8-BFB53D07C5D0}" srcId="{8554BDF9-8515-4677-9942-0171F000F8EB}" destId="{787546C1-DD5C-4D6E-BFDD-D95A52E781AD}" srcOrd="0" destOrd="0" parTransId="{88942913-D2BB-4DEB-B0E7-EA2B7A6CD360}" sibTransId="{579A9A07-8770-4AC1-9705-76E19F87D269}"/>
    <dgm:cxn modelId="{25D9AC8C-523A-466A-B07A-5C349C253E2E}" type="presOf" srcId="{8554BDF9-8515-4677-9942-0171F000F8EB}" destId="{9D58511D-D18C-46E6-ADFB-6CDE1389D37F}" srcOrd="0" destOrd="0" presId="urn:microsoft.com/office/officeart/2005/8/layout/list1#1"/>
    <dgm:cxn modelId="{183FD633-BB97-4332-B11D-FDB668DFD537}" type="presOf" srcId="{AC5265C1-0BAB-4984-A634-E4518A8EC253}" destId="{06B5F591-72E0-4CFF-9799-36D4050BD51D}" srcOrd="0" destOrd="0" presId="urn:microsoft.com/office/officeart/2005/8/layout/list1#1"/>
    <dgm:cxn modelId="{27BFB2F3-3382-468D-ADBB-ECCE84C95DE0}" type="presParOf" srcId="{9D58511D-D18C-46E6-ADFB-6CDE1389D37F}" destId="{29EC7F92-6143-4EC7-AD17-ECAF75C06DC8}" srcOrd="0" destOrd="0" presId="urn:microsoft.com/office/officeart/2005/8/layout/list1#1"/>
    <dgm:cxn modelId="{52E3CA16-6BE9-45B8-A87D-B927432E932B}" type="presParOf" srcId="{29EC7F92-6143-4EC7-AD17-ECAF75C06DC8}" destId="{F4F466C7-208D-4B4A-A865-9D82D8E9F892}" srcOrd="0" destOrd="0" presId="urn:microsoft.com/office/officeart/2005/8/layout/list1#1"/>
    <dgm:cxn modelId="{6F9FF13F-B2D4-4074-9B62-62CCCC0E856F}" type="presParOf" srcId="{29EC7F92-6143-4EC7-AD17-ECAF75C06DC8}" destId="{8BC4E78D-0D98-4ED2-B23A-71FEC19A6436}" srcOrd="1" destOrd="0" presId="urn:microsoft.com/office/officeart/2005/8/layout/list1#1"/>
    <dgm:cxn modelId="{202618D4-A9BE-4875-A85A-8938442B857D}" type="presParOf" srcId="{9D58511D-D18C-46E6-ADFB-6CDE1389D37F}" destId="{129CDA7D-4C80-4698-AFD0-7208B5D9749E}" srcOrd="1" destOrd="0" presId="urn:microsoft.com/office/officeart/2005/8/layout/list1#1"/>
    <dgm:cxn modelId="{02D5ACE0-15E5-4BA7-B8C7-2CE1B3373FCD}" type="presParOf" srcId="{9D58511D-D18C-46E6-ADFB-6CDE1389D37F}" destId="{EBA8CF1F-3B4A-4B6A-8877-CB03CDDAB1E9}" srcOrd="2" destOrd="0" presId="urn:microsoft.com/office/officeart/2005/8/layout/list1#1"/>
    <dgm:cxn modelId="{21C9E663-0C8C-4F7D-92B6-9C71C780FB1A}" type="presParOf" srcId="{9D58511D-D18C-46E6-ADFB-6CDE1389D37F}" destId="{8BC0D01A-9D98-495C-93AA-A7D9631CDDAD}" srcOrd="3" destOrd="0" presId="urn:microsoft.com/office/officeart/2005/8/layout/list1#1"/>
    <dgm:cxn modelId="{72AFB1C3-6CC6-451B-9408-57CD82371A26}" type="presParOf" srcId="{9D58511D-D18C-46E6-ADFB-6CDE1389D37F}" destId="{D4434ECF-2146-46AC-B62E-87AB389C995A}" srcOrd="4" destOrd="0" presId="urn:microsoft.com/office/officeart/2005/8/layout/list1#1"/>
    <dgm:cxn modelId="{1A0C832F-49F5-41D2-877A-EFCD63DA001C}" type="presParOf" srcId="{D4434ECF-2146-46AC-B62E-87AB389C995A}" destId="{06B5F591-72E0-4CFF-9799-36D4050BD51D}" srcOrd="0" destOrd="0" presId="urn:microsoft.com/office/officeart/2005/8/layout/list1#1"/>
    <dgm:cxn modelId="{A6915BB7-EF5D-4A86-B462-0BE4DF6CAA56}" type="presParOf" srcId="{D4434ECF-2146-46AC-B62E-87AB389C995A}" destId="{12E5634D-BCAA-48AB-BADB-754A15E9B7AC}" srcOrd="1" destOrd="0" presId="urn:microsoft.com/office/officeart/2005/8/layout/list1#1"/>
    <dgm:cxn modelId="{35AC4D28-BA2B-40B9-AC77-D2A70BFEA6E1}" type="presParOf" srcId="{9D58511D-D18C-46E6-ADFB-6CDE1389D37F}" destId="{3DAA9763-50F6-4CC4-B6DA-0A4C45FFB361}" srcOrd="5" destOrd="0" presId="urn:microsoft.com/office/officeart/2005/8/layout/list1#1"/>
    <dgm:cxn modelId="{9AFE8F91-66FF-480E-9DDE-D90E0AA4DC1B}" type="presParOf" srcId="{9D58511D-D18C-46E6-ADFB-6CDE1389D37F}" destId="{51228DB3-E7D4-486B-A0C1-9A59D129891F}" srcOrd="6" destOrd="0" presId="urn:microsoft.com/office/officeart/2005/8/layout/list1#1"/>
    <dgm:cxn modelId="{31CB7C48-1014-491C-A99C-FC8EB182E760}" type="presParOf" srcId="{9D58511D-D18C-46E6-ADFB-6CDE1389D37F}" destId="{ECC02425-44D1-4F4C-B5D6-13442CA71F2A}" srcOrd="7" destOrd="0" presId="urn:microsoft.com/office/officeart/2005/8/layout/list1#1"/>
    <dgm:cxn modelId="{C6F230DA-E8C3-434D-9BC1-B37CE9D20028}" type="presParOf" srcId="{9D58511D-D18C-46E6-ADFB-6CDE1389D37F}" destId="{98CD7476-6A48-4BD0-A0B1-E79081300878}" srcOrd="8" destOrd="0" presId="urn:microsoft.com/office/officeart/2005/8/layout/list1#1"/>
    <dgm:cxn modelId="{A11D602E-665E-42E2-AAD0-883E38856AB4}" type="presParOf" srcId="{98CD7476-6A48-4BD0-A0B1-E79081300878}" destId="{63AA2D3F-331D-492F-82D5-8A2B6C78BAAD}" srcOrd="0" destOrd="0" presId="urn:microsoft.com/office/officeart/2005/8/layout/list1#1"/>
    <dgm:cxn modelId="{52C8A5CE-C3F9-4E6F-AC0C-B6EF32824D46}" type="presParOf" srcId="{98CD7476-6A48-4BD0-A0B1-E79081300878}" destId="{2CFD44AC-C5B0-407B-B2EE-07415AFE4DC4}" srcOrd="1" destOrd="0" presId="urn:microsoft.com/office/officeart/2005/8/layout/list1#1"/>
    <dgm:cxn modelId="{C58E5EF3-E02D-4A8E-99FB-9341F6EC128D}" type="presParOf" srcId="{9D58511D-D18C-46E6-ADFB-6CDE1389D37F}" destId="{E27A153A-8ADD-4646-B3A3-509A74CD0695}" srcOrd="9" destOrd="0" presId="urn:microsoft.com/office/officeart/2005/8/layout/list1#1"/>
    <dgm:cxn modelId="{1327C8D5-A92F-4F53-B9D4-8819F7B3D8D6}" type="presParOf" srcId="{9D58511D-D18C-46E6-ADFB-6CDE1389D37F}" destId="{2DB5D132-AB90-49A4-A479-F0988A86E33E}" srcOrd="1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29BBF65-A38C-4D67-BF72-ABFAA066975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37F398-B729-49B9-9D9B-174E33C3D9A4}">
      <dgm:prSet/>
      <dgm:spPr/>
      <dgm:t>
        <a:bodyPr/>
        <a:lstStyle/>
        <a:p>
          <a:pPr rtl="0"/>
          <a:r>
            <a:rPr lang="en-US" b="0" i="0" baseline="0" dirty="0" smtClean="0"/>
            <a:t>Query </a:t>
          </a:r>
        </a:p>
        <a:p>
          <a:pPr rtl="0"/>
          <a:r>
            <a:rPr lang="en-US" b="0" i="0" baseline="0" dirty="0" smtClean="0"/>
            <a:t>Answering</a:t>
          </a:r>
          <a:endParaRPr lang="en-US" b="0" i="0" baseline="0" dirty="0"/>
        </a:p>
      </dgm:t>
    </dgm:pt>
    <dgm:pt modelId="{A19BA890-DCF2-421C-AF22-A38408F7C63D}" type="sibTrans" cxnId="{0248E023-58E9-47FC-A36A-82E1FD301E8C}">
      <dgm:prSet/>
      <dgm:spPr/>
      <dgm:t>
        <a:bodyPr/>
        <a:lstStyle/>
        <a:p>
          <a:endParaRPr lang="en-US"/>
        </a:p>
      </dgm:t>
    </dgm:pt>
    <dgm:pt modelId="{55155DA6-0E27-4C98-814B-7881A255057D}" type="parTrans" cxnId="{0248E023-58E9-47FC-A36A-82E1FD301E8C}">
      <dgm:prSet/>
      <dgm:spPr/>
      <dgm:t>
        <a:bodyPr/>
        <a:lstStyle/>
        <a:p>
          <a:endParaRPr lang="en-US"/>
        </a:p>
      </dgm:t>
    </dgm:pt>
    <dgm:pt modelId="{5C0A8ABB-890F-44E2-A92D-21B67FDFC8D6}">
      <dgm:prSet custT="1"/>
      <dgm:spPr/>
      <dgm:t>
        <a:bodyPr/>
        <a:lstStyle/>
        <a:p>
          <a:pPr rtl="0"/>
          <a:r>
            <a:rPr lang="en-US" sz="1600" b="0" i="0" baseline="0" dirty="0" smtClean="0"/>
            <a:t>Data </a:t>
          </a:r>
        </a:p>
        <a:p>
          <a:pPr rtl="0"/>
          <a:r>
            <a:rPr lang="en-US" sz="1600" b="0" i="0" baseline="0" dirty="0" smtClean="0"/>
            <a:t>Fusion</a:t>
          </a:r>
          <a:endParaRPr lang="en-US" sz="1600" dirty="0"/>
        </a:p>
      </dgm:t>
    </dgm:pt>
    <dgm:pt modelId="{8D414579-B374-4DA1-A3DB-97BDEB49D407}" type="sibTrans" cxnId="{C7A757E1-C2D9-4864-BC76-0E4DE4040556}">
      <dgm:prSet/>
      <dgm:spPr/>
      <dgm:t>
        <a:bodyPr/>
        <a:lstStyle/>
        <a:p>
          <a:endParaRPr lang="en-US"/>
        </a:p>
      </dgm:t>
    </dgm:pt>
    <dgm:pt modelId="{4AE8D4A8-EC60-484A-A8FA-810E85AD8F07}" type="parTrans" cxnId="{C7A757E1-C2D9-4864-BC76-0E4DE4040556}">
      <dgm:prSet/>
      <dgm:spPr/>
      <dgm:t>
        <a:bodyPr/>
        <a:lstStyle/>
        <a:p>
          <a:endParaRPr lang="en-US"/>
        </a:p>
      </dgm:t>
    </dgm:pt>
    <dgm:pt modelId="{5A6C2F4D-6684-40D5-9F76-885AB4AB409E}">
      <dgm:prSet/>
      <dgm:spPr/>
      <dgm:t>
        <a:bodyPr/>
        <a:lstStyle/>
        <a:p>
          <a:pPr rtl="0"/>
          <a:r>
            <a:rPr lang="en-US" b="0" i="0" baseline="0" dirty="0" smtClean="0"/>
            <a:t>Record </a:t>
          </a:r>
        </a:p>
        <a:p>
          <a:pPr rtl="0"/>
          <a:r>
            <a:rPr lang="en-US" b="0" i="0" baseline="0" dirty="0" smtClean="0"/>
            <a:t>Linkage</a:t>
          </a:r>
          <a:endParaRPr lang="en-US" dirty="0"/>
        </a:p>
      </dgm:t>
    </dgm:pt>
    <dgm:pt modelId="{F3CBEAA0-7B14-4DBC-A2A7-25332FE15849}" type="parTrans" cxnId="{045640EA-EF28-4963-901B-9C582CCEC766}">
      <dgm:prSet/>
      <dgm:spPr/>
      <dgm:t>
        <a:bodyPr/>
        <a:lstStyle/>
        <a:p>
          <a:endParaRPr lang="en-US"/>
        </a:p>
      </dgm:t>
    </dgm:pt>
    <dgm:pt modelId="{333E5471-4D2A-4048-ABF6-C9A7A438FC82}" type="sibTrans" cxnId="{045640EA-EF28-4963-901B-9C582CCEC766}">
      <dgm:prSet/>
      <dgm:spPr/>
      <dgm:t>
        <a:bodyPr/>
        <a:lstStyle/>
        <a:p>
          <a:endParaRPr lang="en-US"/>
        </a:p>
      </dgm:t>
    </dgm:pt>
    <dgm:pt modelId="{50C9C410-89AC-4A14-B432-85E5201F9348}">
      <dgm:prSet custT="1"/>
      <dgm:spPr/>
      <dgm:t>
        <a:bodyPr/>
        <a:lstStyle/>
        <a:p>
          <a:pPr rtl="0"/>
          <a:r>
            <a:rPr lang="en-US" sz="1400" b="0" i="0" baseline="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Truth discovery </a:t>
          </a:r>
          <a:br>
            <a:rPr lang="en-US" sz="1400" b="0" i="0" baseline="0" dirty="0" smtClean="0">
              <a:solidFill>
                <a:schemeClr val="accent1">
                  <a:lumMod val="60000"/>
                  <a:lumOff val="40000"/>
                </a:schemeClr>
              </a:solidFill>
            </a:rPr>
          </a:br>
          <a:r>
            <a:rPr lang="en-US" sz="1400" b="0" i="0" baseline="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[VLDB’09a, VLDB’09b]</a:t>
          </a:r>
          <a:endParaRPr lang="en-US" sz="1400" b="0" i="0" baseline="0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84359112-1246-4875-95A5-09A0109EA051}" type="parTrans" cxnId="{51033ECF-30ED-42DB-AFE3-C96AE6B1E6CF}">
      <dgm:prSet/>
      <dgm:spPr/>
      <dgm:t>
        <a:bodyPr/>
        <a:lstStyle/>
        <a:p>
          <a:endParaRPr lang="en-US"/>
        </a:p>
      </dgm:t>
    </dgm:pt>
    <dgm:pt modelId="{7901979B-08DF-421A-82A9-89FC4EBD4CD0}" type="sibTrans" cxnId="{51033ECF-30ED-42DB-AFE3-C96AE6B1E6CF}">
      <dgm:prSet/>
      <dgm:spPr/>
      <dgm:t>
        <a:bodyPr/>
        <a:lstStyle/>
        <a:p>
          <a:endParaRPr lang="en-US"/>
        </a:p>
      </dgm:t>
    </dgm:pt>
    <dgm:pt modelId="{558636EB-AC2B-446D-A458-985AE276FCF3}">
      <dgm:prSet custT="1"/>
      <dgm:spPr/>
      <dgm:t>
        <a:bodyPr/>
        <a:lstStyle/>
        <a:p>
          <a:pPr rtl="0"/>
          <a:r>
            <a:rPr lang="en-US" sz="1400" b="0" i="0" baseline="0" dirty="0" smtClean="0"/>
            <a:t>Integrating probabilistic data</a:t>
          </a:r>
          <a:endParaRPr lang="en-US" sz="1400" b="0" i="0" baseline="0" dirty="0"/>
        </a:p>
      </dgm:t>
    </dgm:pt>
    <dgm:pt modelId="{1E53323D-C6CE-4A1E-8C6B-99B9F7A38E05}" type="parTrans" cxnId="{03AF68B9-A753-442B-A9EC-C55D18FCD596}">
      <dgm:prSet/>
      <dgm:spPr/>
      <dgm:t>
        <a:bodyPr/>
        <a:lstStyle/>
        <a:p>
          <a:endParaRPr lang="en-US"/>
        </a:p>
      </dgm:t>
    </dgm:pt>
    <dgm:pt modelId="{0CF4A28A-D498-4688-96DB-3BA16A0DE7D7}" type="sibTrans" cxnId="{03AF68B9-A753-442B-A9EC-C55D18FCD596}">
      <dgm:prSet/>
      <dgm:spPr/>
      <dgm:t>
        <a:bodyPr/>
        <a:lstStyle/>
        <a:p>
          <a:endParaRPr lang="en-US"/>
        </a:p>
      </dgm:t>
    </dgm:pt>
    <dgm:pt modelId="{576B6E93-91FD-4C91-A104-6093DEFAFB8C}">
      <dgm:prSet custT="1"/>
      <dgm:spPr/>
      <dgm:t>
        <a:bodyPr/>
        <a:lstStyle/>
        <a:p>
          <a:pPr rtl="0"/>
          <a:r>
            <a:rPr lang="en-US" sz="1400" b="0" i="0" baseline="0" dirty="0" smtClean="0"/>
            <a:t>Improve record linkage</a:t>
          </a:r>
          <a:endParaRPr lang="en-US" sz="1400" b="0" i="0" baseline="0" dirty="0"/>
        </a:p>
      </dgm:t>
    </dgm:pt>
    <dgm:pt modelId="{A8320279-2D80-4D0C-B00B-3DB5591F66DF}" type="parTrans" cxnId="{EB2BEC5E-65A2-4445-BC25-312A61DD0581}">
      <dgm:prSet/>
      <dgm:spPr/>
      <dgm:t>
        <a:bodyPr/>
        <a:lstStyle/>
        <a:p>
          <a:endParaRPr lang="en-US"/>
        </a:p>
      </dgm:t>
    </dgm:pt>
    <dgm:pt modelId="{0F0C350F-3538-4782-B8D7-F8210CF57D45}" type="sibTrans" cxnId="{EB2BEC5E-65A2-4445-BC25-312A61DD0581}">
      <dgm:prSet/>
      <dgm:spPr/>
      <dgm:t>
        <a:bodyPr/>
        <a:lstStyle/>
        <a:p>
          <a:endParaRPr lang="en-US"/>
        </a:p>
      </dgm:t>
    </dgm:pt>
    <dgm:pt modelId="{022A5639-9692-451F-AE84-944BE166EC2F}">
      <dgm:prSet custT="1"/>
      <dgm:spPr/>
      <dgm:t>
        <a:bodyPr/>
        <a:lstStyle/>
        <a:p>
          <a:pPr rtl="0"/>
          <a:r>
            <a:rPr lang="en-US" sz="1400" b="0" i="0" baseline="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Distinguish bet wrong values and alter representations [VLDB’10b]</a:t>
          </a:r>
          <a:endParaRPr lang="en-US" sz="1400" b="0" i="0" baseline="0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BCC13C93-0D8D-49AE-963A-AAF29F514E0E}" type="parTrans" cxnId="{283361C2-AE62-48A8-8C1C-0291995EF04D}">
      <dgm:prSet/>
      <dgm:spPr/>
      <dgm:t>
        <a:bodyPr/>
        <a:lstStyle/>
        <a:p>
          <a:endParaRPr lang="en-US"/>
        </a:p>
      </dgm:t>
    </dgm:pt>
    <dgm:pt modelId="{FBCCEBCB-8809-4CDC-AA94-6AB1EAC3CA60}" type="sibTrans" cxnId="{283361C2-AE62-48A8-8C1C-0291995EF04D}">
      <dgm:prSet/>
      <dgm:spPr/>
      <dgm:t>
        <a:bodyPr/>
        <a:lstStyle/>
        <a:p>
          <a:endParaRPr lang="en-US"/>
        </a:p>
      </dgm:t>
    </dgm:pt>
    <dgm:pt modelId="{AD06D490-824E-494E-977C-4F0BB1FD090F}">
      <dgm:prSet custT="1"/>
      <dgm:spPr/>
      <dgm:t>
        <a:bodyPr/>
        <a:lstStyle/>
        <a:p>
          <a:pPr rtl="0"/>
          <a:r>
            <a:rPr lang="en-US" sz="1400" b="0" i="0" baseline="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Query optimization [Submitted]</a:t>
          </a:r>
          <a:endParaRPr lang="en-US" sz="1400" b="0" i="0" baseline="0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E471518A-5E1F-47DD-BBDB-524177747AA8}" type="parTrans" cxnId="{35E69093-46FC-4009-8C79-4C7CE8536636}">
      <dgm:prSet/>
      <dgm:spPr/>
      <dgm:t>
        <a:bodyPr/>
        <a:lstStyle/>
        <a:p>
          <a:endParaRPr lang="en-US"/>
        </a:p>
      </dgm:t>
    </dgm:pt>
    <dgm:pt modelId="{35DC4E97-4204-42BA-982A-296D87790109}" type="sibTrans" cxnId="{35E69093-46FC-4009-8C79-4C7CE8536636}">
      <dgm:prSet/>
      <dgm:spPr/>
      <dgm:t>
        <a:bodyPr/>
        <a:lstStyle/>
        <a:p>
          <a:endParaRPr lang="en-US"/>
        </a:p>
      </dgm:t>
    </dgm:pt>
    <dgm:pt modelId="{0A5AD115-659C-4B5B-B3DB-92725D6BE9A2}">
      <dgm:prSet custT="1"/>
      <dgm:spPr/>
      <dgm:t>
        <a:bodyPr/>
        <a:lstStyle/>
        <a:p>
          <a:pPr rtl="0"/>
          <a:r>
            <a:rPr lang="en-US" sz="1400" b="0" i="0" baseline="0" dirty="0" smtClean="0"/>
            <a:t>Improve schema matching</a:t>
          </a:r>
          <a:endParaRPr lang="en-US" sz="1400" b="0" i="0" baseline="0" dirty="0"/>
        </a:p>
      </dgm:t>
    </dgm:pt>
    <dgm:pt modelId="{327B5B5B-3831-43EF-B976-34278909B5B8}" type="parTrans" cxnId="{EF4E178D-B192-4FD7-8EB4-9899CC908537}">
      <dgm:prSet/>
      <dgm:spPr/>
      <dgm:t>
        <a:bodyPr/>
        <a:lstStyle/>
        <a:p>
          <a:endParaRPr lang="en-US"/>
        </a:p>
      </dgm:t>
    </dgm:pt>
    <dgm:pt modelId="{F6F0C98B-D05C-4805-BF2D-8B9B0D8EC038}" type="sibTrans" cxnId="{EF4E178D-B192-4FD7-8EB4-9899CC908537}">
      <dgm:prSet/>
      <dgm:spPr/>
      <dgm:t>
        <a:bodyPr/>
        <a:lstStyle/>
        <a:p>
          <a:endParaRPr lang="en-US"/>
        </a:p>
      </dgm:t>
    </dgm:pt>
    <dgm:pt modelId="{CE8B0FDB-3D96-4408-AEF7-124BD9C2BB80}">
      <dgm:prSet/>
      <dgm:spPr/>
      <dgm:t>
        <a:bodyPr/>
        <a:lstStyle/>
        <a:p>
          <a:r>
            <a:rPr lang="en-US" b="0" i="0" baseline="0" dirty="0" smtClean="0"/>
            <a:t>Source </a:t>
          </a:r>
          <a:r>
            <a:rPr lang="en-US" b="0" i="0" baseline="0" dirty="0" err="1" smtClean="0"/>
            <a:t>Recom-mendation</a:t>
          </a:r>
          <a:endParaRPr lang="en-US" dirty="0"/>
        </a:p>
      </dgm:t>
    </dgm:pt>
    <dgm:pt modelId="{1FDCCDC4-2181-4FBF-A393-C2C5EBC697A9}" type="parTrans" cxnId="{CEFD004E-D65F-482A-92D7-00074F691F3C}">
      <dgm:prSet/>
      <dgm:spPr/>
      <dgm:t>
        <a:bodyPr/>
        <a:lstStyle/>
        <a:p>
          <a:endParaRPr lang="en-US"/>
        </a:p>
      </dgm:t>
    </dgm:pt>
    <dgm:pt modelId="{2C4F33F5-F5B8-470C-A7BC-3DC5D89A560D}" type="sibTrans" cxnId="{CEFD004E-D65F-482A-92D7-00074F691F3C}">
      <dgm:prSet/>
      <dgm:spPr/>
      <dgm:t>
        <a:bodyPr/>
        <a:lstStyle/>
        <a:p>
          <a:endParaRPr lang="en-US"/>
        </a:p>
      </dgm:t>
    </dgm:pt>
    <dgm:pt modelId="{C8B05128-353E-46CF-B7AD-0835A87342D0}">
      <dgm:prSet custT="1"/>
      <dgm:spPr/>
      <dgm:t>
        <a:bodyPr/>
        <a:lstStyle/>
        <a:p>
          <a:pPr rtl="0"/>
          <a:r>
            <a:rPr lang="en-US" sz="1400" b="0" i="0" baseline="0" dirty="0" smtClean="0"/>
            <a:t>Recommend trustworthy, up-to-date, and independent sources</a:t>
          </a:r>
          <a:endParaRPr lang="en-US" sz="1400" b="0" i="0" baseline="0" dirty="0"/>
        </a:p>
      </dgm:t>
    </dgm:pt>
    <dgm:pt modelId="{8C508842-26FE-4080-8F63-074C563013DB}" type="parTrans" cxnId="{F064DA68-01AF-45D9-B14D-1A9C2747420C}">
      <dgm:prSet/>
      <dgm:spPr/>
      <dgm:t>
        <a:bodyPr/>
        <a:lstStyle/>
        <a:p>
          <a:endParaRPr lang="en-US"/>
        </a:p>
      </dgm:t>
    </dgm:pt>
    <dgm:pt modelId="{10A518F4-4947-4AE1-94C6-A48BF1F3CFCB}" type="sibTrans" cxnId="{F064DA68-01AF-45D9-B14D-1A9C2747420C}">
      <dgm:prSet/>
      <dgm:spPr/>
      <dgm:t>
        <a:bodyPr/>
        <a:lstStyle/>
        <a:p>
          <a:endParaRPr lang="en-US"/>
        </a:p>
      </dgm:t>
    </dgm:pt>
    <dgm:pt modelId="{443BD219-5822-4F6E-BB93-2494B0A240E4}" type="pres">
      <dgm:prSet presAssocID="{F29BBF65-A38C-4D67-BF72-ABFAA066975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6D6EE49-E012-48E6-8B27-E2E50BA6844A}" type="pres">
      <dgm:prSet presAssocID="{5C0A8ABB-890F-44E2-A92D-21B67FDFC8D6}" presName="linNode" presStyleCnt="0"/>
      <dgm:spPr/>
    </dgm:pt>
    <dgm:pt modelId="{F346F691-C50D-4DD3-8ED0-478AF5B91B50}" type="pres">
      <dgm:prSet presAssocID="{5C0A8ABB-890F-44E2-A92D-21B67FDFC8D6}" presName="parentShp" presStyleLbl="node1" presStyleIdx="0" presStyleCnt="4" custScaleX="859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8E882-97B7-4F99-A713-B256A5CCCC5A}" type="pres">
      <dgm:prSet presAssocID="{5C0A8ABB-890F-44E2-A92D-21B67FDFC8D6}" presName="childShp" presStyleLbl="bgAccFollowNode1" presStyleIdx="0" presStyleCnt="4" custScaleX="137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3BE56-0B31-438F-8ED8-57EB9DF47CCC}" type="pres">
      <dgm:prSet presAssocID="{8D414579-B374-4DA1-A3DB-97BDEB49D407}" presName="spacing" presStyleCnt="0"/>
      <dgm:spPr/>
    </dgm:pt>
    <dgm:pt modelId="{16929669-93CC-47FB-AF21-63B338EF2FA6}" type="pres">
      <dgm:prSet presAssocID="{5A6C2F4D-6684-40D5-9F76-885AB4AB409E}" presName="linNode" presStyleCnt="0"/>
      <dgm:spPr/>
    </dgm:pt>
    <dgm:pt modelId="{75707184-5CCD-4FAC-9D39-00D432E38109}" type="pres">
      <dgm:prSet presAssocID="{5A6C2F4D-6684-40D5-9F76-885AB4AB409E}" presName="parentShp" presStyleLbl="node1" presStyleIdx="1" presStyleCnt="4" custScaleX="824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31B69-8191-4786-9688-A878D9F4CB83}" type="pres">
      <dgm:prSet presAssocID="{5A6C2F4D-6684-40D5-9F76-885AB4AB409E}" presName="childShp" presStyleLbl="bgAccFollowNode1" presStyleIdx="1" presStyleCnt="4" custScaleX="132051" custScaleY="102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ED69D-CDE6-4B67-BA17-50D5FF258441}" type="pres">
      <dgm:prSet presAssocID="{333E5471-4D2A-4048-ABF6-C9A7A438FC82}" presName="spacing" presStyleCnt="0"/>
      <dgm:spPr/>
    </dgm:pt>
    <dgm:pt modelId="{3EDB0092-ED94-4735-A109-5F19FC7520E1}" type="pres">
      <dgm:prSet presAssocID="{BD37F398-B729-49B9-9D9B-174E33C3D9A4}" presName="linNode" presStyleCnt="0"/>
      <dgm:spPr/>
    </dgm:pt>
    <dgm:pt modelId="{9195388E-CF6C-46F0-B198-03F7674D4CAA}" type="pres">
      <dgm:prSet presAssocID="{BD37F398-B729-49B9-9D9B-174E33C3D9A4}" presName="parentShp" presStyleLbl="node1" presStyleIdx="2" presStyleCnt="4" custScaleX="82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CC7D84-4185-4B15-B376-D138259969FB}" type="pres">
      <dgm:prSet presAssocID="{BD37F398-B729-49B9-9D9B-174E33C3D9A4}" presName="childShp" presStyleLbl="bgAccFollowNode1" presStyleIdx="2" presStyleCnt="4" custScaleX="130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884943-CDB3-42A3-BAA6-0FBF93C98B89}" type="pres">
      <dgm:prSet presAssocID="{A19BA890-DCF2-421C-AF22-A38408F7C63D}" presName="spacing" presStyleCnt="0"/>
      <dgm:spPr/>
    </dgm:pt>
    <dgm:pt modelId="{34305305-4F20-4E9D-98C6-071690FB252C}" type="pres">
      <dgm:prSet presAssocID="{CE8B0FDB-3D96-4408-AEF7-124BD9C2BB80}" presName="linNode" presStyleCnt="0"/>
      <dgm:spPr/>
    </dgm:pt>
    <dgm:pt modelId="{34C77B2E-2473-437D-B98D-0E113A77BD82}" type="pres">
      <dgm:prSet presAssocID="{CE8B0FDB-3D96-4408-AEF7-124BD9C2BB80}" presName="parentShp" presStyleLbl="node1" presStyleIdx="3" presStyleCnt="4" custScaleX="73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41D9D-0A92-46F5-AF4C-44677C6899F0}" type="pres">
      <dgm:prSet presAssocID="{CE8B0FDB-3D96-4408-AEF7-124BD9C2BB80}" presName="childShp" presStyleLbl="bgAccFollowNode1" presStyleIdx="3" presStyleCnt="4" custScaleX="117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CEE926-ADCF-495D-BC36-DEB124FAE775}" type="presOf" srcId="{5C0A8ABB-890F-44E2-A92D-21B67FDFC8D6}" destId="{F346F691-C50D-4DD3-8ED0-478AF5B91B50}" srcOrd="0" destOrd="0" presId="urn:microsoft.com/office/officeart/2005/8/layout/vList6"/>
    <dgm:cxn modelId="{51033ECF-30ED-42DB-AFE3-C96AE6B1E6CF}" srcId="{5C0A8ABB-890F-44E2-A92D-21B67FDFC8D6}" destId="{50C9C410-89AC-4A14-B432-85E5201F9348}" srcOrd="0" destOrd="0" parTransId="{84359112-1246-4875-95A5-09A0109EA051}" sibTransId="{7901979B-08DF-421A-82A9-89FC4EBD4CD0}"/>
    <dgm:cxn modelId="{364FD911-844E-47EB-A8FA-4FED49208C98}" type="presOf" srcId="{022A5639-9692-451F-AE84-944BE166EC2F}" destId="{A7C31B69-8191-4786-9688-A878D9F4CB83}" srcOrd="0" destOrd="1" presId="urn:microsoft.com/office/officeart/2005/8/layout/vList6"/>
    <dgm:cxn modelId="{12313D47-4B49-447F-9495-87617A5D9CE6}" type="presOf" srcId="{CE8B0FDB-3D96-4408-AEF7-124BD9C2BB80}" destId="{34C77B2E-2473-437D-B98D-0E113A77BD82}" srcOrd="0" destOrd="0" presId="urn:microsoft.com/office/officeart/2005/8/layout/vList6"/>
    <dgm:cxn modelId="{F064DA68-01AF-45D9-B14D-1A9C2747420C}" srcId="{CE8B0FDB-3D96-4408-AEF7-124BD9C2BB80}" destId="{C8B05128-353E-46CF-B7AD-0835A87342D0}" srcOrd="0" destOrd="0" parTransId="{8C508842-26FE-4080-8F63-074C563013DB}" sibTransId="{10A518F4-4947-4AE1-94C6-A48BF1F3CFCB}"/>
    <dgm:cxn modelId="{1D270C78-0F62-498B-93DB-5DAD2108ADA5}" type="presOf" srcId="{C8B05128-353E-46CF-B7AD-0835A87342D0}" destId="{26F41D9D-0A92-46F5-AF4C-44677C6899F0}" srcOrd="0" destOrd="0" presId="urn:microsoft.com/office/officeart/2005/8/layout/vList6"/>
    <dgm:cxn modelId="{CEFD004E-D65F-482A-92D7-00074F691F3C}" srcId="{F29BBF65-A38C-4D67-BF72-ABFAA066975B}" destId="{CE8B0FDB-3D96-4408-AEF7-124BD9C2BB80}" srcOrd="3" destOrd="0" parTransId="{1FDCCDC4-2181-4FBF-A393-C2C5EBC697A9}" sibTransId="{2C4F33F5-F5B8-470C-A7BC-3DC5D89A560D}"/>
    <dgm:cxn modelId="{35E69093-46FC-4009-8C79-4C7CE8536636}" srcId="{BD37F398-B729-49B9-9D9B-174E33C3D9A4}" destId="{AD06D490-824E-494E-977C-4F0BB1FD090F}" srcOrd="0" destOrd="0" parTransId="{E471518A-5E1F-47DD-BBDB-524177747AA8}" sibTransId="{35DC4E97-4204-42BA-982A-296D87790109}"/>
    <dgm:cxn modelId="{283361C2-AE62-48A8-8C1C-0291995EF04D}" srcId="{5A6C2F4D-6684-40D5-9F76-885AB4AB409E}" destId="{022A5639-9692-451F-AE84-944BE166EC2F}" srcOrd="1" destOrd="0" parTransId="{BCC13C93-0D8D-49AE-963A-AAF29F514E0E}" sibTransId="{FBCCEBCB-8809-4CDC-AA94-6AB1EAC3CA60}"/>
    <dgm:cxn modelId="{EB2BEC5E-65A2-4445-BC25-312A61DD0581}" srcId="{5A6C2F4D-6684-40D5-9F76-885AB4AB409E}" destId="{576B6E93-91FD-4C91-A104-6093DEFAFB8C}" srcOrd="0" destOrd="0" parTransId="{A8320279-2D80-4D0C-B00B-3DB5591F66DF}" sibTransId="{0F0C350F-3538-4782-B8D7-F8210CF57D45}"/>
    <dgm:cxn modelId="{B583334D-FB60-4CE4-9852-CDAFB4CB44FF}" type="presOf" srcId="{0A5AD115-659C-4B5B-B3DB-92725D6BE9A2}" destId="{69CC7D84-4185-4B15-B376-D138259969FB}" srcOrd="0" destOrd="1" presId="urn:microsoft.com/office/officeart/2005/8/layout/vList6"/>
    <dgm:cxn modelId="{EF4E178D-B192-4FD7-8EB4-9899CC908537}" srcId="{BD37F398-B729-49B9-9D9B-174E33C3D9A4}" destId="{0A5AD115-659C-4B5B-B3DB-92725D6BE9A2}" srcOrd="1" destOrd="0" parTransId="{327B5B5B-3831-43EF-B976-34278909B5B8}" sibTransId="{F6F0C98B-D05C-4805-BF2D-8B9B0D8EC038}"/>
    <dgm:cxn modelId="{73B4CE3A-88A1-4FAA-97E4-72160B83BC0D}" type="presOf" srcId="{576B6E93-91FD-4C91-A104-6093DEFAFB8C}" destId="{A7C31B69-8191-4786-9688-A878D9F4CB83}" srcOrd="0" destOrd="0" presId="urn:microsoft.com/office/officeart/2005/8/layout/vList6"/>
    <dgm:cxn modelId="{E2D4C988-A501-4ECD-9146-CCD4FA8F1717}" type="presOf" srcId="{BD37F398-B729-49B9-9D9B-174E33C3D9A4}" destId="{9195388E-CF6C-46F0-B198-03F7674D4CAA}" srcOrd="0" destOrd="0" presId="urn:microsoft.com/office/officeart/2005/8/layout/vList6"/>
    <dgm:cxn modelId="{045640EA-EF28-4963-901B-9C582CCEC766}" srcId="{F29BBF65-A38C-4D67-BF72-ABFAA066975B}" destId="{5A6C2F4D-6684-40D5-9F76-885AB4AB409E}" srcOrd="1" destOrd="0" parTransId="{F3CBEAA0-7B14-4DBC-A2A7-25332FE15849}" sibTransId="{333E5471-4D2A-4048-ABF6-C9A7A438FC82}"/>
    <dgm:cxn modelId="{C7A757E1-C2D9-4864-BC76-0E4DE4040556}" srcId="{F29BBF65-A38C-4D67-BF72-ABFAA066975B}" destId="{5C0A8ABB-890F-44E2-A92D-21B67FDFC8D6}" srcOrd="0" destOrd="0" parTransId="{4AE8D4A8-EC60-484A-A8FA-810E85AD8F07}" sibTransId="{8D414579-B374-4DA1-A3DB-97BDEB49D407}"/>
    <dgm:cxn modelId="{4BF52B8D-FC46-4416-9136-201598871B5B}" type="presOf" srcId="{50C9C410-89AC-4A14-B432-85E5201F9348}" destId="{D8B8E882-97B7-4F99-A713-B256A5CCCC5A}" srcOrd="0" destOrd="0" presId="urn:microsoft.com/office/officeart/2005/8/layout/vList6"/>
    <dgm:cxn modelId="{0248E023-58E9-47FC-A36A-82E1FD301E8C}" srcId="{F29BBF65-A38C-4D67-BF72-ABFAA066975B}" destId="{BD37F398-B729-49B9-9D9B-174E33C3D9A4}" srcOrd="2" destOrd="0" parTransId="{55155DA6-0E27-4C98-814B-7881A255057D}" sibTransId="{A19BA890-DCF2-421C-AF22-A38408F7C63D}"/>
    <dgm:cxn modelId="{03AF68B9-A753-442B-A9EC-C55D18FCD596}" srcId="{5C0A8ABB-890F-44E2-A92D-21B67FDFC8D6}" destId="{558636EB-AC2B-446D-A458-985AE276FCF3}" srcOrd="1" destOrd="0" parTransId="{1E53323D-C6CE-4A1E-8C6B-99B9F7A38E05}" sibTransId="{0CF4A28A-D498-4688-96DB-3BA16A0DE7D7}"/>
    <dgm:cxn modelId="{4B64CC7A-4599-4249-8364-40AC3103546A}" type="presOf" srcId="{5A6C2F4D-6684-40D5-9F76-885AB4AB409E}" destId="{75707184-5CCD-4FAC-9D39-00D432E38109}" srcOrd="0" destOrd="0" presId="urn:microsoft.com/office/officeart/2005/8/layout/vList6"/>
    <dgm:cxn modelId="{7762AC66-B794-440C-8B44-88ACA212F27C}" type="presOf" srcId="{558636EB-AC2B-446D-A458-985AE276FCF3}" destId="{D8B8E882-97B7-4F99-A713-B256A5CCCC5A}" srcOrd="0" destOrd="1" presId="urn:microsoft.com/office/officeart/2005/8/layout/vList6"/>
    <dgm:cxn modelId="{FC3F5106-4BC9-4AEC-84F3-68669EA527E4}" type="presOf" srcId="{AD06D490-824E-494E-977C-4F0BB1FD090F}" destId="{69CC7D84-4185-4B15-B376-D138259969FB}" srcOrd="0" destOrd="0" presId="urn:microsoft.com/office/officeart/2005/8/layout/vList6"/>
    <dgm:cxn modelId="{CA7BBF3E-7A2C-471D-86C6-FCB02440778B}" type="presOf" srcId="{F29BBF65-A38C-4D67-BF72-ABFAA066975B}" destId="{443BD219-5822-4F6E-BB93-2494B0A240E4}" srcOrd="0" destOrd="0" presId="urn:microsoft.com/office/officeart/2005/8/layout/vList6"/>
    <dgm:cxn modelId="{62B41ED0-B5CF-4C8E-A880-833C616009FF}" type="presParOf" srcId="{443BD219-5822-4F6E-BB93-2494B0A240E4}" destId="{E6D6EE49-E012-48E6-8B27-E2E50BA6844A}" srcOrd="0" destOrd="0" presId="urn:microsoft.com/office/officeart/2005/8/layout/vList6"/>
    <dgm:cxn modelId="{4BE499F3-BD4B-4CEC-80EB-D7B423C6283E}" type="presParOf" srcId="{E6D6EE49-E012-48E6-8B27-E2E50BA6844A}" destId="{F346F691-C50D-4DD3-8ED0-478AF5B91B50}" srcOrd="0" destOrd="0" presId="urn:microsoft.com/office/officeart/2005/8/layout/vList6"/>
    <dgm:cxn modelId="{BD33E701-1845-4B4F-B2A8-57790F6CF6CF}" type="presParOf" srcId="{E6D6EE49-E012-48E6-8B27-E2E50BA6844A}" destId="{D8B8E882-97B7-4F99-A713-B256A5CCCC5A}" srcOrd="1" destOrd="0" presId="urn:microsoft.com/office/officeart/2005/8/layout/vList6"/>
    <dgm:cxn modelId="{CE9B4F3C-54F3-4A8A-AD59-A564491D73B9}" type="presParOf" srcId="{443BD219-5822-4F6E-BB93-2494B0A240E4}" destId="{DD43BE56-0B31-438F-8ED8-57EB9DF47CCC}" srcOrd="1" destOrd="0" presId="urn:microsoft.com/office/officeart/2005/8/layout/vList6"/>
    <dgm:cxn modelId="{E5A7ADB2-54FD-48D6-95BD-3FFEA09B526F}" type="presParOf" srcId="{443BD219-5822-4F6E-BB93-2494B0A240E4}" destId="{16929669-93CC-47FB-AF21-63B338EF2FA6}" srcOrd="2" destOrd="0" presId="urn:microsoft.com/office/officeart/2005/8/layout/vList6"/>
    <dgm:cxn modelId="{ECC15B7D-DD07-43FA-A919-D721550F67D6}" type="presParOf" srcId="{16929669-93CC-47FB-AF21-63B338EF2FA6}" destId="{75707184-5CCD-4FAC-9D39-00D432E38109}" srcOrd="0" destOrd="0" presId="urn:microsoft.com/office/officeart/2005/8/layout/vList6"/>
    <dgm:cxn modelId="{A5CF34B5-A1BD-4632-95D4-11ED60D29C09}" type="presParOf" srcId="{16929669-93CC-47FB-AF21-63B338EF2FA6}" destId="{A7C31B69-8191-4786-9688-A878D9F4CB83}" srcOrd="1" destOrd="0" presId="urn:microsoft.com/office/officeart/2005/8/layout/vList6"/>
    <dgm:cxn modelId="{D077EBE0-BA26-470C-AA21-DFEBE14E5BB8}" type="presParOf" srcId="{443BD219-5822-4F6E-BB93-2494B0A240E4}" destId="{3A0ED69D-CDE6-4B67-BA17-50D5FF258441}" srcOrd="3" destOrd="0" presId="urn:microsoft.com/office/officeart/2005/8/layout/vList6"/>
    <dgm:cxn modelId="{23AFD6A3-E6C5-4E7A-9BEE-1474F2E9FEE4}" type="presParOf" srcId="{443BD219-5822-4F6E-BB93-2494B0A240E4}" destId="{3EDB0092-ED94-4735-A109-5F19FC7520E1}" srcOrd="4" destOrd="0" presId="urn:microsoft.com/office/officeart/2005/8/layout/vList6"/>
    <dgm:cxn modelId="{E2335687-11E2-4DC9-B84A-530251C0EEC0}" type="presParOf" srcId="{3EDB0092-ED94-4735-A109-5F19FC7520E1}" destId="{9195388E-CF6C-46F0-B198-03F7674D4CAA}" srcOrd="0" destOrd="0" presId="urn:microsoft.com/office/officeart/2005/8/layout/vList6"/>
    <dgm:cxn modelId="{FD8B5D31-2D69-4BDF-B985-0ABEBE354470}" type="presParOf" srcId="{3EDB0092-ED94-4735-A109-5F19FC7520E1}" destId="{69CC7D84-4185-4B15-B376-D138259969FB}" srcOrd="1" destOrd="0" presId="urn:microsoft.com/office/officeart/2005/8/layout/vList6"/>
    <dgm:cxn modelId="{F0DB6E09-3E7B-4032-8996-68163DE0A9D4}" type="presParOf" srcId="{443BD219-5822-4F6E-BB93-2494B0A240E4}" destId="{22884943-CDB3-42A3-BAA6-0FBF93C98B89}" srcOrd="5" destOrd="0" presId="urn:microsoft.com/office/officeart/2005/8/layout/vList6"/>
    <dgm:cxn modelId="{BBC2296D-2905-48CB-810C-AD0BB9BC9FCB}" type="presParOf" srcId="{443BD219-5822-4F6E-BB93-2494B0A240E4}" destId="{34305305-4F20-4E9D-98C6-071690FB252C}" srcOrd="6" destOrd="0" presId="urn:microsoft.com/office/officeart/2005/8/layout/vList6"/>
    <dgm:cxn modelId="{CC78ED2F-CFA7-455F-8063-D563F065ED54}" type="presParOf" srcId="{34305305-4F20-4E9D-98C6-071690FB252C}" destId="{34C77B2E-2473-437D-B98D-0E113A77BD82}" srcOrd="0" destOrd="0" presId="urn:microsoft.com/office/officeart/2005/8/layout/vList6"/>
    <dgm:cxn modelId="{22EA368C-59CF-495D-A442-2DDFCCAA367F}" type="presParOf" srcId="{34305305-4F20-4E9D-98C6-071690FB252C}" destId="{26F41D9D-0A92-46F5-AF4C-44677C6899F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AC93EA5-8A74-499A-A98E-184C7D7E06E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4978857-CE7A-4212-80E3-2739FFF7AD2E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accent3"/>
              </a:solidFill>
            </a:rPr>
            <a:t>Copying discovery</a:t>
          </a:r>
          <a:endParaRPr lang="en-US" sz="2000" dirty="0">
            <a:solidFill>
              <a:schemeClr val="accent3"/>
            </a:solidFill>
          </a:endParaRPr>
        </a:p>
      </dgm:t>
    </dgm:pt>
    <dgm:pt modelId="{20A2FDDA-8954-401B-A0BC-05ED6AE4380D}" type="parTrans" cxnId="{C0F05CF1-C0CF-431F-995E-B63BCB9F1350}">
      <dgm:prSet/>
      <dgm:spPr/>
      <dgm:t>
        <a:bodyPr/>
        <a:lstStyle/>
        <a:p>
          <a:endParaRPr lang="en-US" sz="2400"/>
        </a:p>
      </dgm:t>
    </dgm:pt>
    <dgm:pt modelId="{48F41246-6F4B-431C-A3A0-9FF4DA7499AD}" type="sibTrans" cxnId="{C0F05CF1-C0CF-431F-995E-B63BCB9F1350}">
      <dgm:prSet/>
      <dgm:spPr/>
      <dgm:t>
        <a:bodyPr/>
        <a:lstStyle/>
        <a:p>
          <a:endParaRPr lang="en-US" sz="2400"/>
        </a:p>
      </dgm:t>
    </dgm:pt>
    <dgm:pt modelId="{7366D333-C905-4001-B62A-8657DEC5188F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accent3"/>
              </a:solidFill>
            </a:rPr>
            <a:t>Applications in </a:t>
          </a:r>
          <a:br>
            <a:rPr lang="en-US" sz="2000" dirty="0" smtClean="0">
              <a:solidFill>
                <a:schemeClr val="accent3"/>
              </a:solidFill>
            </a:rPr>
          </a:br>
          <a:r>
            <a:rPr lang="en-US" sz="2000" dirty="0" smtClean="0">
              <a:solidFill>
                <a:schemeClr val="accent3"/>
              </a:solidFill>
            </a:rPr>
            <a:t>data integration</a:t>
          </a:r>
          <a:endParaRPr lang="en-US" sz="2000" dirty="0">
            <a:solidFill>
              <a:schemeClr val="accent3"/>
            </a:solidFill>
          </a:endParaRPr>
        </a:p>
      </dgm:t>
    </dgm:pt>
    <dgm:pt modelId="{1FE1055B-4786-49D9-BAA2-360E52E383FD}" type="parTrans" cxnId="{E42879BA-4A47-4F4C-A5C8-D7FEC97FC260}">
      <dgm:prSet/>
      <dgm:spPr/>
      <dgm:t>
        <a:bodyPr/>
        <a:lstStyle/>
        <a:p>
          <a:endParaRPr lang="en-US" sz="2400"/>
        </a:p>
      </dgm:t>
    </dgm:pt>
    <dgm:pt modelId="{09666653-3191-40E7-8A77-C038300A266C}" type="sibTrans" cxnId="{E42879BA-4A47-4F4C-A5C8-D7FEC97FC260}">
      <dgm:prSet/>
      <dgm:spPr/>
      <dgm:t>
        <a:bodyPr/>
        <a:lstStyle/>
        <a:p>
          <a:endParaRPr lang="en-US" sz="2400"/>
        </a:p>
      </dgm:t>
    </dgm:pt>
    <dgm:pt modelId="{6D0EC897-4BC4-4A18-9450-54EBE5EF9317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accent3"/>
              </a:solidFill>
            </a:rPr>
            <a:t>Local detection </a:t>
          </a:r>
          <a:br>
            <a:rPr lang="en-US" sz="1600" dirty="0" smtClean="0">
              <a:solidFill>
                <a:schemeClr val="accent3"/>
              </a:solidFill>
            </a:rPr>
          </a:br>
          <a:r>
            <a:rPr lang="en-US" sz="1600" dirty="0" smtClean="0">
              <a:solidFill>
                <a:schemeClr val="accent3"/>
              </a:solidFill>
            </a:rPr>
            <a:t>[VLDB’09a]</a:t>
          </a:r>
          <a:endParaRPr lang="en-US" sz="1600" dirty="0">
            <a:solidFill>
              <a:schemeClr val="accent3"/>
            </a:solidFill>
          </a:endParaRPr>
        </a:p>
      </dgm:t>
    </dgm:pt>
    <dgm:pt modelId="{3C63FEDF-9E60-42B7-BACA-0F1100F4CB48}" type="parTrans" cxnId="{6551EFA0-934E-4C24-A23F-319A654A0F32}">
      <dgm:prSet/>
      <dgm:spPr/>
      <dgm:t>
        <a:bodyPr/>
        <a:lstStyle/>
        <a:p>
          <a:endParaRPr lang="en-US" sz="2400"/>
        </a:p>
      </dgm:t>
    </dgm:pt>
    <dgm:pt modelId="{BE3E0AC1-9964-4B0B-BED5-30C8623F3B23}" type="sibTrans" cxnId="{6551EFA0-934E-4C24-A23F-319A654A0F32}">
      <dgm:prSet/>
      <dgm:spPr/>
      <dgm:t>
        <a:bodyPr/>
        <a:lstStyle/>
        <a:p>
          <a:endParaRPr lang="en-US" sz="2400"/>
        </a:p>
      </dgm:t>
    </dgm:pt>
    <dgm:pt modelId="{C95FD0FB-7420-4212-B922-63159FE67857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accent3"/>
              </a:solidFill>
            </a:rPr>
            <a:t>Global detection </a:t>
          </a:r>
          <a:br>
            <a:rPr lang="en-US" sz="1600" dirty="0" smtClean="0">
              <a:solidFill>
                <a:schemeClr val="accent3"/>
              </a:solidFill>
            </a:rPr>
          </a:br>
          <a:r>
            <a:rPr lang="en-US" sz="1600" dirty="0" smtClean="0">
              <a:solidFill>
                <a:schemeClr val="accent3"/>
              </a:solidFill>
            </a:rPr>
            <a:t>[VLDB’10a]</a:t>
          </a:r>
          <a:endParaRPr lang="en-US" sz="1600" dirty="0">
            <a:solidFill>
              <a:schemeClr val="accent3"/>
            </a:solidFill>
          </a:endParaRPr>
        </a:p>
      </dgm:t>
    </dgm:pt>
    <dgm:pt modelId="{2DE83EE1-DAFA-428A-A3B3-18DDB12584D9}" type="parTrans" cxnId="{DD7D845E-FDF8-499A-9177-754FC90E51E3}">
      <dgm:prSet/>
      <dgm:spPr/>
      <dgm:t>
        <a:bodyPr/>
        <a:lstStyle/>
        <a:p>
          <a:endParaRPr lang="en-US" sz="2400"/>
        </a:p>
      </dgm:t>
    </dgm:pt>
    <dgm:pt modelId="{C92A9B2C-299B-4ECF-9B04-7C9722F89E96}" type="sibTrans" cxnId="{DD7D845E-FDF8-499A-9177-754FC90E51E3}">
      <dgm:prSet/>
      <dgm:spPr/>
      <dgm:t>
        <a:bodyPr/>
        <a:lstStyle/>
        <a:p>
          <a:endParaRPr lang="en-US" sz="2400"/>
        </a:p>
      </dgm:t>
    </dgm:pt>
    <dgm:pt modelId="{2F88ACBD-9293-48DA-BE3E-F9CB46FE50C7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accent3"/>
              </a:solidFill>
            </a:rPr>
            <a:t>Detection w. dynamic data [VLDB’09b]</a:t>
          </a:r>
          <a:endParaRPr lang="en-US" sz="1600" dirty="0">
            <a:solidFill>
              <a:schemeClr val="accent3"/>
            </a:solidFill>
          </a:endParaRPr>
        </a:p>
      </dgm:t>
    </dgm:pt>
    <dgm:pt modelId="{ED6090C8-EDFF-4E64-91F0-A6735C92A1BD}" type="parTrans" cxnId="{D8F83C1F-245F-40D0-B972-85D68AF16E82}">
      <dgm:prSet/>
      <dgm:spPr/>
      <dgm:t>
        <a:bodyPr/>
        <a:lstStyle/>
        <a:p>
          <a:endParaRPr lang="en-US" sz="2400"/>
        </a:p>
      </dgm:t>
    </dgm:pt>
    <dgm:pt modelId="{839D3995-F7F1-43FE-95CE-8F1B3EBC13E2}" type="sibTrans" cxnId="{D8F83C1F-245F-40D0-B972-85D68AF16E82}">
      <dgm:prSet/>
      <dgm:spPr/>
      <dgm:t>
        <a:bodyPr/>
        <a:lstStyle/>
        <a:p>
          <a:endParaRPr lang="en-US" sz="2400"/>
        </a:p>
      </dgm:t>
    </dgm:pt>
    <dgm:pt modelId="{5CE005B6-9CCF-4DF9-B944-ECEC68BB9591}">
      <dgm:prSet custT="1"/>
      <dgm:spPr/>
      <dgm:t>
        <a:bodyPr/>
        <a:lstStyle/>
        <a:p>
          <a:r>
            <a:rPr lang="en-US" sz="1600" dirty="0" smtClean="0"/>
            <a:t>Visualization</a:t>
          </a:r>
          <a:endParaRPr lang="en-US" sz="1600" dirty="0"/>
        </a:p>
      </dgm:t>
    </dgm:pt>
    <dgm:pt modelId="{823672D7-A357-4642-B40A-7C9C6D4BF5CF}" type="parTrans" cxnId="{A93D3503-CA62-4E16-AAB9-BE3044EA2A5F}">
      <dgm:prSet/>
      <dgm:spPr/>
      <dgm:t>
        <a:bodyPr/>
        <a:lstStyle/>
        <a:p>
          <a:endParaRPr lang="en-US" sz="2400"/>
        </a:p>
      </dgm:t>
    </dgm:pt>
    <dgm:pt modelId="{FCA0E475-CF37-4FF4-AEBD-B4FC8A748AB5}" type="sibTrans" cxnId="{A93D3503-CA62-4E16-AAB9-BE3044EA2A5F}">
      <dgm:prSet/>
      <dgm:spPr/>
      <dgm:t>
        <a:bodyPr/>
        <a:lstStyle/>
        <a:p>
          <a:endParaRPr lang="en-US" sz="2400"/>
        </a:p>
      </dgm:t>
    </dgm:pt>
    <dgm:pt modelId="{F9694997-2528-442D-B33C-BE3B1966DD73}">
      <dgm:prSet custT="1"/>
      <dgm:spPr/>
      <dgm:t>
        <a:bodyPr/>
        <a:lstStyle/>
        <a:p>
          <a:r>
            <a:rPr lang="en-US" sz="1600" dirty="0" smtClean="0"/>
            <a:t>Decision explanation</a:t>
          </a:r>
          <a:br>
            <a:rPr lang="en-US" sz="1600" dirty="0" smtClean="0"/>
          </a:br>
          <a:r>
            <a:rPr lang="en-US" sz="1600" dirty="0" smtClean="0"/>
            <a:t>[VLDB’10 demo]</a:t>
          </a:r>
          <a:endParaRPr lang="en-US" sz="1600" dirty="0"/>
        </a:p>
      </dgm:t>
    </dgm:pt>
    <dgm:pt modelId="{AF9CB605-E591-41DD-BA72-952C8ED2E275}" type="parTrans" cxnId="{8DF903BB-BB58-4948-B6FB-62CC2CC56388}">
      <dgm:prSet/>
      <dgm:spPr/>
      <dgm:t>
        <a:bodyPr/>
        <a:lstStyle/>
        <a:p>
          <a:endParaRPr lang="en-US" sz="2400"/>
        </a:p>
      </dgm:t>
    </dgm:pt>
    <dgm:pt modelId="{7EF094F7-B93B-4710-9594-6775C0703F8A}" type="sibTrans" cxnId="{8DF903BB-BB58-4948-B6FB-62CC2CC56388}">
      <dgm:prSet/>
      <dgm:spPr/>
      <dgm:t>
        <a:bodyPr/>
        <a:lstStyle/>
        <a:p>
          <a:endParaRPr lang="en-US" sz="2400"/>
        </a:p>
      </dgm:t>
    </dgm:pt>
    <dgm:pt modelId="{C4F79391-D6FE-4F82-B821-BBA05305518D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accent3"/>
              </a:solidFill>
            </a:rPr>
            <a:t>Truth discovery </a:t>
          </a:r>
          <a:br>
            <a:rPr lang="en-US" sz="1600" dirty="0" smtClean="0">
              <a:solidFill>
                <a:schemeClr val="accent3"/>
              </a:solidFill>
            </a:rPr>
          </a:br>
          <a:r>
            <a:rPr lang="en-US" sz="1600" dirty="0" smtClean="0">
              <a:solidFill>
                <a:schemeClr val="accent3"/>
              </a:solidFill>
            </a:rPr>
            <a:t>[VLDB’09a][VLDB’09b]</a:t>
          </a:r>
          <a:endParaRPr lang="en-US" sz="1600" dirty="0">
            <a:solidFill>
              <a:schemeClr val="accent3"/>
            </a:solidFill>
          </a:endParaRPr>
        </a:p>
      </dgm:t>
    </dgm:pt>
    <dgm:pt modelId="{7332FF2F-7643-4C0E-A1AD-9257E69D231A}" type="parTrans" cxnId="{1AC92266-BBEA-4F96-802B-843B92CA394B}">
      <dgm:prSet/>
      <dgm:spPr/>
      <dgm:t>
        <a:bodyPr/>
        <a:lstStyle/>
        <a:p>
          <a:endParaRPr lang="en-US" sz="2400"/>
        </a:p>
      </dgm:t>
    </dgm:pt>
    <dgm:pt modelId="{19A3EABC-A4C1-427F-A0FC-4D96AB60E652}" type="sibTrans" cxnId="{1AC92266-BBEA-4F96-802B-843B92CA394B}">
      <dgm:prSet/>
      <dgm:spPr/>
      <dgm:t>
        <a:bodyPr/>
        <a:lstStyle/>
        <a:p>
          <a:endParaRPr lang="en-US" sz="2400"/>
        </a:p>
      </dgm:t>
    </dgm:pt>
    <dgm:pt modelId="{C9781523-4212-44DB-8C13-71E60E489575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accent3"/>
              </a:solidFill>
            </a:rPr>
            <a:t>Query answering </a:t>
          </a:r>
          <a:br>
            <a:rPr lang="en-US" sz="1600" dirty="0" smtClean="0">
              <a:solidFill>
                <a:schemeClr val="accent3"/>
              </a:solidFill>
            </a:rPr>
          </a:br>
          <a:r>
            <a:rPr lang="en-US" sz="1600" dirty="0" smtClean="0">
              <a:solidFill>
                <a:schemeClr val="accent3"/>
              </a:solidFill>
            </a:rPr>
            <a:t>[Submitted]</a:t>
          </a:r>
          <a:endParaRPr lang="en-US" sz="1600" dirty="0">
            <a:solidFill>
              <a:schemeClr val="accent3"/>
            </a:solidFill>
          </a:endParaRPr>
        </a:p>
      </dgm:t>
    </dgm:pt>
    <dgm:pt modelId="{81944F0F-4BED-44DA-B90B-46D565FFA447}" type="parTrans" cxnId="{8C51F10E-A611-4CCA-8230-5BCD7A353843}">
      <dgm:prSet/>
      <dgm:spPr/>
      <dgm:t>
        <a:bodyPr/>
        <a:lstStyle/>
        <a:p>
          <a:endParaRPr lang="en-US" sz="2400"/>
        </a:p>
      </dgm:t>
    </dgm:pt>
    <dgm:pt modelId="{9F92288D-5A77-4554-8D02-31A9F88D520E}" type="sibTrans" cxnId="{8C51F10E-A611-4CCA-8230-5BCD7A353843}">
      <dgm:prSet/>
      <dgm:spPr/>
      <dgm:t>
        <a:bodyPr/>
        <a:lstStyle/>
        <a:p>
          <a:endParaRPr lang="en-US" sz="2400"/>
        </a:p>
      </dgm:t>
    </dgm:pt>
    <dgm:pt modelId="{73AC879E-0038-448D-8445-FC93E2B36C5C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accent3"/>
              </a:solidFill>
            </a:rPr>
            <a:t>Record linkage </a:t>
          </a:r>
          <a:br>
            <a:rPr lang="en-US" sz="1600" dirty="0" smtClean="0">
              <a:solidFill>
                <a:schemeClr val="accent3"/>
              </a:solidFill>
            </a:rPr>
          </a:br>
          <a:r>
            <a:rPr lang="en-US" sz="1600" dirty="0" smtClean="0">
              <a:solidFill>
                <a:schemeClr val="accent3"/>
              </a:solidFill>
            </a:rPr>
            <a:t>[VLDB’10b]</a:t>
          </a:r>
          <a:endParaRPr lang="en-US" sz="1600" dirty="0">
            <a:solidFill>
              <a:schemeClr val="accent3"/>
            </a:solidFill>
          </a:endParaRPr>
        </a:p>
      </dgm:t>
    </dgm:pt>
    <dgm:pt modelId="{87D695C7-8AA4-4B2D-95BF-4A7661B91CF5}" type="parTrans" cxnId="{6285E3A8-9E94-4EA2-949D-7EA4C01E99C7}">
      <dgm:prSet/>
      <dgm:spPr/>
      <dgm:t>
        <a:bodyPr/>
        <a:lstStyle/>
        <a:p>
          <a:endParaRPr lang="en-US" sz="2400"/>
        </a:p>
      </dgm:t>
    </dgm:pt>
    <dgm:pt modelId="{5E683559-966F-4C6F-8076-38363D15695F}" type="sibTrans" cxnId="{6285E3A8-9E94-4EA2-949D-7EA4C01E99C7}">
      <dgm:prSet/>
      <dgm:spPr/>
      <dgm:t>
        <a:bodyPr/>
        <a:lstStyle/>
        <a:p>
          <a:endParaRPr lang="en-US" sz="2400"/>
        </a:p>
      </dgm:t>
    </dgm:pt>
    <dgm:pt modelId="{83943770-70FA-4B30-9B34-F8BC477796A8}">
      <dgm:prSet phldrT="[Text]" custT="1"/>
      <dgm:spPr/>
      <dgm:t>
        <a:bodyPr/>
        <a:lstStyle/>
        <a:p>
          <a:r>
            <a:rPr lang="en-US" sz="2000" dirty="0" smtClean="0"/>
            <a:t>Visualization and decision explanation</a:t>
          </a:r>
          <a:endParaRPr lang="en-US" sz="2000" dirty="0"/>
        </a:p>
      </dgm:t>
    </dgm:pt>
    <dgm:pt modelId="{356F3BFF-5DFD-4BC7-ACD7-43F316ABD543}" type="parTrans" cxnId="{51D5D5C1-A0F4-4F7D-A084-F3C38813B854}">
      <dgm:prSet/>
      <dgm:spPr/>
      <dgm:t>
        <a:bodyPr/>
        <a:lstStyle/>
        <a:p>
          <a:endParaRPr lang="en-US" sz="2400"/>
        </a:p>
      </dgm:t>
    </dgm:pt>
    <dgm:pt modelId="{A9053D5C-563F-4A60-AED5-1B46C1E2D05D}" type="sibTrans" cxnId="{51D5D5C1-A0F4-4F7D-A084-F3C38813B854}">
      <dgm:prSet/>
      <dgm:spPr/>
      <dgm:t>
        <a:bodyPr/>
        <a:lstStyle/>
        <a:p>
          <a:endParaRPr lang="en-US" sz="2400"/>
        </a:p>
      </dgm:t>
    </dgm:pt>
    <dgm:pt modelId="{EA520DA4-726E-4094-8E20-5E8EF1A99DB5}" type="pres">
      <dgm:prSet presAssocID="{DAC93EA5-8A74-499A-A98E-184C7D7E06E2}" presName="arrowDiagram" presStyleCnt="0">
        <dgm:presLayoutVars>
          <dgm:chMax val="5"/>
          <dgm:dir/>
          <dgm:resizeHandles val="exact"/>
        </dgm:presLayoutVars>
      </dgm:prSet>
      <dgm:spPr/>
    </dgm:pt>
    <dgm:pt modelId="{06954056-FCF6-4AFF-8095-EB445054C48A}" type="pres">
      <dgm:prSet presAssocID="{DAC93EA5-8A74-499A-A98E-184C7D7E06E2}" presName="arrow" presStyleLbl="bgShp" presStyleIdx="0" presStyleCnt="1" custAng="0" custScaleY="104026"/>
      <dgm:spPr/>
    </dgm:pt>
    <dgm:pt modelId="{F9E72637-802E-4634-8F53-84127E163F46}" type="pres">
      <dgm:prSet presAssocID="{DAC93EA5-8A74-499A-A98E-184C7D7E06E2}" presName="arrowDiagram3" presStyleCnt="0"/>
      <dgm:spPr/>
    </dgm:pt>
    <dgm:pt modelId="{F0D35BE8-2758-4E0D-81E4-1E08CB2F1509}" type="pres">
      <dgm:prSet presAssocID="{B4978857-CE7A-4212-80E3-2739FFF7AD2E}" presName="bullet3a" presStyleLbl="node1" presStyleIdx="0" presStyleCnt="3"/>
      <dgm:spPr/>
    </dgm:pt>
    <dgm:pt modelId="{545529E2-4889-477E-BC09-DBF9A598942C}" type="pres">
      <dgm:prSet presAssocID="{B4978857-CE7A-4212-80E3-2739FFF7AD2E}" presName="textBox3a" presStyleLbl="revTx" presStyleIdx="0" presStyleCnt="3" custScaleX="119777" custLinFactNeighborX="12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F9F76-BF50-4E91-9E05-1AC750CAC923}" type="pres">
      <dgm:prSet presAssocID="{7366D333-C905-4001-B62A-8657DEC5188F}" presName="bullet3b" presStyleLbl="node1" presStyleIdx="1" presStyleCnt="3"/>
      <dgm:spPr/>
    </dgm:pt>
    <dgm:pt modelId="{029F075E-3563-4708-B00C-DB7524B56CA9}" type="pres">
      <dgm:prSet presAssocID="{7366D333-C905-4001-B62A-8657DEC5188F}" presName="textBox3b" presStyleLbl="revTx" presStyleIdx="1" presStyleCnt="3" custScaleX="136139" custScaleY="92196" custLinFactNeighborX="27336" custLinFactNeighborY="6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E93F8-6932-4A89-A8EA-06388A6F11EF}" type="pres">
      <dgm:prSet presAssocID="{83943770-70FA-4B30-9B34-F8BC477796A8}" presName="bullet3c" presStyleLbl="node1" presStyleIdx="2" presStyleCnt="3"/>
      <dgm:spPr/>
    </dgm:pt>
    <dgm:pt modelId="{04488EDD-370D-4B3B-820E-8D61A0789BC5}" type="pres">
      <dgm:prSet presAssocID="{83943770-70FA-4B30-9B34-F8BC477796A8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013EA0-74AB-4E74-ABA7-273DF5EC9F21}" type="presOf" srcId="{B4978857-CE7A-4212-80E3-2739FFF7AD2E}" destId="{545529E2-4889-477E-BC09-DBF9A598942C}" srcOrd="0" destOrd="0" presId="urn:microsoft.com/office/officeart/2005/8/layout/arrow2"/>
    <dgm:cxn modelId="{6285E3A8-9E94-4EA2-949D-7EA4C01E99C7}" srcId="{7366D333-C905-4001-B62A-8657DEC5188F}" destId="{73AC879E-0038-448D-8445-FC93E2B36C5C}" srcOrd="2" destOrd="0" parTransId="{87D695C7-8AA4-4B2D-95BF-4A7661B91CF5}" sibTransId="{5E683559-966F-4C6F-8076-38363D15695F}"/>
    <dgm:cxn modelId="{1AC92266-BBEA-4F96-802B-843B92CA394B}" srcId="{7366D333-C905-4001-B62A-8657DEC5188F}" destId="{C4F79391-D6FE-4F82-B821-BBA05305518D}" srcOrd="0" destOrd="0" parTransId="{7332FF2F-7643-4C0E-A1AD-9257E69D231A}" sibTransId="{19A3EABC-A4C1-427F-A0FC-4D96AB60E652}"/>
    <dgm:cxn modelId="{6551EFA0-934E-4C24-A23F-319A654A0F32}" srcId="{B4978857-CE7A-4212-80E3-2739FFF7AD2E}" destId="{6D0EC897-4BC4-4A18-9450-54EBE5EF9317}" srcOrd="0" destOrd="0" parTransId="{3C63FEDF-9E60-42B7-BACA-0F1100F4CB48}" sibTransId="{BE3E0AC1-9964-4B0B-BED5-30C8623F3B23}"/>
    <dgm:cxn modelId="{4C175E68-0048-4813-B08D-C842C17F8A07}" type="presOf" srcId="{7366D333-C905-4001-B62A-8657DEC5188F}" destId="{029F075E-3563-4708-B00C-DB7524B56CA9}" srcOrd="0" destOrd="0" presId="urn:microsoft.com/office/officeart/2005/8/layout/arrow2"/>
    <dgm:cxn modelId="{ED85754A-CFF0-416C-B6FE-C5DABBA44553}" type="presOf" srcId="{C95FD0FB-7420-4212-B922-63159FE67857}" destId="{545529E2-4889-477E-BC09-DBF9A598942C}" srcOrd="0" destOrd="2" presId="urn:microsoft.com/office/officeart/2005/8/layout/arrow2"/>
    <dgm:cxn modelId="{1D5A992D-210E-40B7-8A2A-6B083E7E3D1A}" type="presOf" srcId="{2F88ACBD-9293-48DA-BE3E-F9CB46FE50C7}" destId="{545529E2-4889-477E-BC09-DBF9A598942C}" srcOrd="0" destOrd="3" presId="urn:microsoft.com/office/officeart/2005/8/layout/arrow2"/>
    <dgm:cxn modelId="{8C51F10E-A611-4CCA-8230-5BCD7A353843}" srcId="{7366D333-C905-4001-B62A-8657DEC5188F}" destId="{C9781523-4212-44DB-8C13-71E60E489575}" srcOrd="1" destOrd="0" parTransId="{81944F0F-4BED-44DA-B90B-46D565FFA447}" sibTransId="{9F92288D-5A77-4554-8D02-31A9F88D520E}"/>
    <dgm:cxn modelId="{4B360E26-988B-487F-A28A-665B288A3964}" type="presOf" srcId="{83943770-70FA-4B30-9B34-F8BC477796A8}" destId="{04488EDD-370D-4B3B-820E-8D61A0789BC5}" srcOrd="0" destOrd="0" presId="urn:microsoft.com/office/officeart/2005/8/layout/arrow2"/>
    <dgm:cxn modelId="{236792A4-9DFE-443E-AB5C-C0D8FC029D9E}" type="presOf" srcId="{5CE005B6-9CCF-4DF9-B944-ECEC68BB9591}" destId="{04488EDD-370D-4B3B-820E-8D61A0789BC5}" srcOrd="0" destOrd="1" presId="urn:microsoft.com/office/officeart/2005/8/layout/arrow2"/>
    <dgm:cxn modelId="{BB9BB34B-9CD5-4DAB-8F96-B0AA0592B961}" type="presOf" srcId="{C9781523-4212-44DB-8C13-71E60E489575}" destId="{029F075E-3563-4708-B00C-DB7524B56CA9}" srcOrd="0" destOrd="2" presId="urn:microsoft.com/office/officeart/2005/8/layout/arrow2"/>
    <dgm:cxn modelId="{D8F83C1F-245F-40D0-B972-85D68AF16E82}" srcId="{B4978857-CE7A-4212-80E3-2739FFF7AD2E}" destId="{2F88ACBD-9293-48DA-BE3E-F9CB46FE50C7}" srcOrd="2" destOrd="0" parTransId="{ED6090C8-EDFF-4E64-91F0-A6735C92A1BD}" sibTransId="{839D3995-F7F1-43FE-95CE-8F1B3EBC13E2}"/>
    <dgm:cxn modelId="{E42879BA-4A47-4F4C-A5C8-D7FEC97FC260}" srcId="{DAC93EA5-8A74-499A-A98E-184C7D7E06E2}" destId="{7366D333-C905-4001-B62A-8657DEC5188F}" srcOrd="1" destOrd="0" parTransId="{1FE1055B-4786-49D9-BAA2-360E52E383FD}" sibTransId="{09666653-3191-40E7-8A77-C038300A266C}"/>
    <dgm:cxn modelId="{DD7D845E-FDF8-499A-9177-754FC90E51E3}" srcId="{B4978857-CE7A-4212-80E3-2739FFF7AD2E}" destId="{C95FD0FB-7420-4212-B922-63159FE67857}" srcOrd="1" destOrd="0" parTransId="{2DE83EE1-DAFA-428A-A3B3-18DDB12584D9}" sibTransId="{C92A9B2C-299B-4ECF-9B04-7C9722F89E96}"/>
    <dgm:cxn modelId="{C0F05CF1-C0CF-431F-995E-B63BCB9F1350}" srcId="{DAC93EA5-8A74-499A-A98E-184C7D7E06E2}" destId="{B4978857-CE7A-4212-80E3-2739FFF7AD2E}" srcOrd="0" destOrd="0" parTransId="{20A2FDDA-8954-401B-A0BC-05ED6AE4380D}" sibTransId="{48F41246-6F4B-431C-A3A0-9FF4DA7499AD}"/>
    <dgm:cxn modelId="{8DF903BB-BB58-4948-B6FB-62CC2CC56388}" srcId="{83943770-70FA-4B30-9B34-F8BC477796A8}" destId="{F9694997-2528-442D-B33C-BE3B1966DD73}" srcOrd="1" destOrd="0" parTransId="{AF9CB605-E591-41DD-BA72-952C8ED2E275}" sibTransId="{7EF094F7-B93B-4710-9594-6775C0703F8A}"/>
    <dgm:cxn modelId="{B06B11F0-6E5B-4B9A-A70F-9B8EFCA49F0C}" type="presOf" srcId="{6D0EC897-4BC4-4A18-9450-54EBE5EF9317}" destId="{545529E2-4889-477E-BC09-DBF9A598942C}" srcOrd="0" destOrd="1" presId="urn:microsoft.com/office/officeart/2005/8/layout/arrow2"/>
    <dgm:cxn modelId="{B5A803BA-42A3-477D-BDA8-F03BB29FA7B4}" type="presOf" srcId="{F9694997-2528-442D-B33C-BE3B1966DD73}" destId="{04488EDD-370D-4B3B-820E-8D61A0789BC5}" srcOrd="0" destOrd="2" presId="urn:microsoft.com/office/officeart/2005/8/layout/arrow2"/>
    <dgm:cxn modelId="{A93D3503-CA62-4E16-AAB9-BE3044EA2A5F}" srcId="{83943770-70FA-4B30-9B34-F8BC477796A8}" destId="{5CE005B6-9CCF-4DF9-B944-ECEC68BB9591}" srcOrd="0" destOrd="0" parTransId="{823672D7-A357-4642-B40A-7C9C6D4BF5CF}" sibTransId="{FCA0E475-CF37-4FF4-AEBD-B4FC8A748AB5}"/>
    <dgm:cxn modelId="{51D5D5C1-A0F4-4F7D-A084-F3C38813B854}" srcId="{DAC93EA5-8A74-499A-A98E-184C7D7E06E2}" destId="{83943770-70FA-4B30-9B34-F8BC477796A8}" srcOrd="2" destOrd="0" parTransId="{356F3BFF-5DFD-4BC7-ACD7-43F316ABD543}" sibTransId="{A9053D5C-563F-4A60-AED5-1B46C1E2D05D}"/>
    <dgm:cxn modelId="{B03C9CED-60BF-4B3D-8100-E216AA4FBD89}" type="presOf" srcId="{C4F79391-D6FE-4F82-B821-BBA05305518D}" destId="{029F075E-3563-4708-B00C-DB7524B56CA9}" srcOrd="0" destOrd="1" presId="urn:microsoft.com/office/officeart/2005/8/layout/arrow2"/>
    <dgm:cxn modelId="{4771B161-C88D-4D00-9FF4-A5768E14D88F}" type="presOf" srcId="{73AC879E-0038-448D-8445-FC93E2B36C5C}" destId="{029F075E-3563-4708-B00C-DB7524B56CA9}" srcOrd="0" destOrd="3" presId="urn:microsoft.com/office/officeart/2005/8/layout/arrow2"/>
    <dgm:cxn modelId="{44E15F10-CB3E-458A-A826-4BFD094242A5}" type="presOf" srcId="{DAC93EA5-8A74-499A-A98E-184C7D7E06E2}" destId="{EA520DA4-726E-4094-8E20-5E8EF1A99DB5}" srcOrd="0" destOrd="0" presId="urn:microsoft.com/office/officeart/2005/8/layout/arrow2"/>
    <dgm:cxn modelId="{1A589B00-FB02-48FA-8CD2-BEF65E7A98BE}" type="presParOf" srcId="{EA520DA4-726E-4094-8E20-5E8EF1A99DB5}" destId="{06954056-FCF6-4AFF-8095-EB445054C48A}" srcOrd="0" destOrd="0" presId="urn:microsoft.com/office/officeart/2005/8/layout/arrow2"/>
    <dgm:cxn modelId="{8A245D80-74F8-42DF-9AE8-2416F8EDD1E9}" type="presParOf" srcId="{EA520DA4-726E-4094-8E20-5E8EF1A99DB5}" destId="{F9E72637-802E-4634-8F53-84127E163F46}" srcOrd="1" destOrd="0" presId="urn:microsoft.com/office/officeart/2005/8/layout/arrow2"/>
    <dgm:cxn modelId="{F36C9E65-E859-4D02-897C-B6148E373686}" type="presParOf" srcId="{F9E72637-802E-4634-8F53-84127E163F46}" destId="{F0D35BE8-2758-4E0D-81E4-1E08CB2F1509}" srcOrd="0" destOrd="0" presId="urn:microsoft.com/office/officeart/2005/8/layout/arrow2"/>
    <dgm:cxn modelId="{CC291EB3-EC5A-4F5D-BA78-FB208F53A3C2}" type="presParOf" srcId="{F9E72637-802E-4634-8F53-84127E163F46}" destId="{545529E2-4889-477E-BC09-DBF9A598942C}" srcOrd="1" destOrd="0" presId="urn:microsoft.com/office/officeart/2005/8/layout/arrow2"/>
    <dgm:cxn modelId="{1C7AF464-1CC3-4404-A15E-A24BD6B8573B}" type="presParOf" srcId="{F9E72637-802E-4634-8F53-84127E163F46}" destId="{9EEF9F76-BF50-4E91-9E05-1AC750CAC923}" srcOrd="2" destOrd="0" presId="urn:microsoft.com/office/officeart/2005/8/layout/arrow2"/>
    <dgm:cxn modelId="{40CAD651-4DDE-4ADA-9226-792D870B4C3A}" type="presParOf" srcId="{F9E72637-802E-4634-8F53-84127E163F46}" destId="{029F075E-3563-4708-B00C-DB7524B56CA9}" srcOrd="3" destOrd="0" presId="urn:microsoft.com/office/officeart/2005/8/layout/arrow2"/>
    <dgm:cxn modelId="{EA79DAD1-47C4-4B15-8B02-11733D41FDC2}" type="presParOf" srcId="{F9E72637-802E-4634-8F53-84127E163F46}" destId="{8FBE93F8-6932-4A89-A8EA-06388A6F11EF}" srcOrd="4" destOrd="0" presId="urn:microsoft.com/office/officeart/2005/8/layout/arrow2"/>
    <dgm:cxn modelId="{D73A29A0-85C3-47E6-B9CC-07650CDAA0FE}" type="presParOf" srcId="{F9E72637-802E-4634-8F53-84127E163F46}" destId="{04488EDD-370D-4B3B-820E-8D61A0789BC5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1576DD-8FB1-4541-AEDA-6818B7799A3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68BC2D2-82E5-4431-8DE7-E21EF83FE848}">
      <dgm:prSet phldrT="[Text]"/>
      <dgm:spPr/>
      <dgm:t>
        <a:bodyPr/>
        <a:lstStyle/>
        <a:p>
          <a:r>
            <a:rPr lang="en-US" dirty="0" smtClean="0"/>
            <a:t>Local Detection </a:t>
          </a:r>
          <a:endParaRPr lang="en-US" dirty="0"/>
        </a:p>
      </dgm:t>
    </dgm:pt>
    <dgm:pt modelId="{4A97B820-AEF0-4208-8034-8B25F9157CA6}" type="parTrans" cxnId="{BDD0CA54-2E9F-413C-BE7D-57E8660D164F}">
      <dgm:prSet/>
      <dgm:spPr/>
      <dgm:t>
        <a:bodyPr/>
        <a:lstStyle/>
        <a:p>
          <a:endParaRPr lang="en-US"/>
        </a:p>
      </dgm:t>
    </dgm:pt>
    <dgm:pt modelId="{D1412638-EC6F-4F8B-BFAA-697D6BD98820}" type="sibTrans" cxnId="{BDD0CA54-2E9F-413C-BE7D-57E8660D164F}">
      <dgm:prSet/>
      <dgm:spPr/>
      <dgm:t>
        <a:bodyPr/>
        <a:lstStyle/>
        <a:p>
          <a:endParaRPr lang="en-US"/>
        </a:p>
      </dgm:t>
    </dgm:pt>
    <dgm:pt modelId="{5B028AAD-B294-4A02-A7E7-1AEF012CC7EA}">
      <dgm:prSet phldrT="[Text]"/>
      <dgm:spPr/>
      <dgm:t>
        <a:bodyPr/>
        <a:lstStyle/>
        <a:p>
          <a:r>
            <a:rPr lang="en-US" dirty="0" smtClean="0"/>
            <a:t>Global Detection [VLDB’10a]</a:t>
          </a:r>
          <a:endParaRPr lang="en-US" dirty="0"/>
        </a:p>
      </dgm:t>
    </dgm:pt>
    <dgm:pt modelId="{F68E1681-E0C5-457D-A055-957A44FFBAC8}" type="parTrans" cxnId="{062035D1-6468-46E2-B635-AFBEA1AE4C94}">
      <dgm:prSet/>
      <dgm:spPr/>
      <dgm:t>
        <a:bodyPr/>
        <a:lstStyle/>
        <a:p>
          <a:endParaRPr lang="en-US"/>
        </a:p>
      </dgm:t>
    </dgm:pt>
    <dgm:pt modelId="{243CBE83-0EAA-44B1-BD05-7B2558A21743}" type="sibTrans" cxnId="{062035D1-6468-46E2-B635-AFBEA1AE4C94}">
      <dgm:prSet/>
      <dgm:spPr/>
      <dgm:t>
        <a:bodyPr/>
        <a:lstStyle/>
        <a:p>
          <a:endParaRPr lang="en-US"/>
        </a:p>
      </dgm:t>
    </dgm:pt>
    <dgm:pt modelId="{11757B84-F37C-4520-B977-0B46A336ADBE}" type="pres">
      <dgm:prSet presAssocID="{A31576DD-8FB1-4541-AEDA-6818B7799A32}" presName="CompostProcess" presStyleCnt="0">
        <dgm:presLayoutVars>
          <dgm:dir/>
          <dgm:resizeHandles val="exact"/>
        </dgm:presLayoutVars>
      </dgm:prSet>
      <dgm:spPr/>
    </dgm:pt>
    <dgm:pt modelId="{478A4851-D830-4650-BA30-3DB912F97D53}" type="pres">
      <dgm:prSet presAssocID="{A31576DD-8FB1-4541-AEDA-6818B7799A32}" presName="arrow" presStyleLbl="bgShp" presStyleIdx="0" presStyleCnt="1"/>
      <dgm:spPr/>
      <dgm:t>
        <a:bodyPr/>
        <a:lstStyle/>
        <a:p>
          <a:endParaRPr lang="en-US"/>
        </a:p>
      </dgm:t>
    </dgm:pt>
    <dgm:pt modelId="{C083559A-B3AF-49A4-B6A1-12878F901D21}" type="pres">
      <dgm:prSet presAssocID="{A31576DD-8FB1-4541-AEDA-6818B7799A32}" presName="linearProcess" presStyleCnt="0"/>
      <dgm:spPr/>
    </dgm:pt>
    <dgm:pt modelId="{8203071E-9543-42B4-BCC0-1BFA905A8F0E}" type="pres">
      <dgm:prSet presAssocID="{968BC2D2-82E5-4431-8DE7-E21EF83FE848}" presName="textNode" presStyleLbl="node1" presStyleIdx="0" presStyleCnt="2" custScaleX="84704" custLinFactX="-13329" custLinFactNeighborX="-100000" custLinFactNeighborY="-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28B3B-45D0-4314-9DE0-10B0D2889363}" type="pres">
      <dgm:prSet presAssocID="{D1412638-EC6F-4F8B-BFAA-697D6BD98820}" presName="sibTrans" presStyleCnt="0"/>
      <dgm:spPr/>
    </dgm:pt>
    <dgm:pt modelId="{D2565B43-E804-4315-BE9B-C0404F9D63D0}" type="pres">
      <dgm:prSet presAssocID="{5B028AAD-B294-4A02-A7E7-1AEF012CC7EA}" presName="textNode" presStyleLbl="node1" presStyleIdx="1" presStyleCnt="2" custScaleX="87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4D9AD8-6D56-408A-B4AB-46084C6E9DD3}" type="presOf" srcId="{5B028AAD-B294-4A02-A7E7-1AEF012CC7EA}" destId="{D2565B43-E804-4315-BE9B-C0404F9D63D0}" srcOrd="0" destOrd="0" presId="urn:microsoft.com/office/officeart/2005/8/layout/hProcess9"/>
    <dgm:cxn modelId="{BDD0CA54-2E9F-413C-BE7D-57E8660D164F}" srcId="{A31576DD-8FB1-4541-AEDA-6818B7799A32}" destId="{968BC2D2-82E5-4431-8DE7-E21EF83FE848}" srcOrd="0" destOrd="0" parTransId="{4A97B820-AEF0-4208-8034-8B25F9157CA6}" sibTransId="{D1412638-EC6F-4F8B-BFAA-697D6BD98820}"/>
    <dgm:cxn modelId="{062035D1-6468-46E2-B635-AFBEA1AE4C94}" srcId="{A31576DD-8FB1-4541-AEDA-6818B7799A32}" destId="{5B028AAD-B294-4A02-A7E7-1AEF012CC7EA}" srcOrd="1" destOrd="0" parTransId="{F68E1681-E0C5-457D-A055-957A44FFBAC8}" sibTransId="{243CBE83-0EAA-44B1-BD05-7B2558A21743}"/>
    <dgm:cxn modelId="{85434596-F5AF-4E5D-A186-CA6C91D8091A}" type="presOf" srcId="{968BC2D2-82E5-4431-8DE7-E21EF83FE848}" destId="{8203071E-9543-42B4-BCC0-1BFA905A8F0E}" srcOrd="0" destOrd="0" presId="urn:microsoft.com/office/officeart/2005/8/layout/hProcess9"/>
    <dgm:cxn modelId="{094670EF-9078-4F63-BB6F-031F150E92D4}" type="presOf" srcId="{A31576DD-8FB1-4541-AEDA-6818B7799A32}" destId="{11757B84-F37C-4520-B977-0B46A336ADBE}" srcOrd="0" destOrd="0" presId="urn:microsoft.com/office/officeart/2005/8/layout/hProcess9"/>
    <dgm:cxn modelId="{AD3CA92D-C939-4F8F-A9A6-FEFFC179E64C}" type="presParOf" srcId="{11757B84-F37C-4520-B977-0B46A336ADBE}" destId="{478A4851-D830-4650-BA30-3DB912F97D53}" srcOrd="0" destOrd="0" presId="urn:microsoft.com/office/officeart/2005/8/layout/hProcess9"/>
    <dgm:cxn modelId="{8DD3CBC0-7150-4684-BFE9-E691BF7D2E38}" type="presParOf" srcId="{11757B84-F37C-4520-B977-0B46A336ADBE}" destId="{C083559A-B3AF-49A4-B6A1-12878F901D21}" srcOrd="1" destOrd="0" presId="urn:microsoft.com/office/officeart/2005/8/layout/hProcess9"/>
    <dgm:cxn modelId="{1BF2C48A-9540-48DD-AD22-F2BD3275BC31}" type="presParOf" srcId="{C083559A-B3AF-49A4-B6A1-12878F901D21}" destId="{8203071E-9543-42B4-BCC0-1BFA905A8F0E}" srcOrd="0" destOrd="0" presId="urn:microsoft.com/office/officeart/2005/8/layout/hProcess9"/>
    <dgm:cxn modelId="{FBB43A88-A146-45A9-B3A9-CF7C17370817}" type="presParOf" srcId="{C083559A-B3AF-49A4-B6A1-12878F901D21}" destId="{E0728B3B-45D0-4314-9DE0-10B0D2889363}" srcOrd="1" destOrd="0" presId="urn:microsoft.com/office/officeart/2005/8/layout/hProcess9"/>
    <dgm:cxn modelId="{FE62DDE5-0E3A-4E47-9CA3-DD93AE113201}" type="presParOf" srcId="{C083559A-B3AF-49A4-B6A1-12878F901D21}" destId="{D2565B43-E804-4315-BE9B-C0404F9D63D0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1576DD-8FB1-4541-AEDA-6818B7799A3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68BC2D2-82E5-4431-8DE7-E21EF83FE848}">
      <dgm:prSet phldrT="[Text]"/>
      <dgm:spPr/>
      <dgm:t>
        <a:bodyPr/>
        <a:lstStyle/>
        <a:p>
          <a:r>
            <a:rPr lang="en-US" dirty="0" smtClean="0"/>
            <a:t>Local Detection </a:t>
          </a:r>
          <a:endParaRPr lang="en-US" dirty="0"/>
        </a:p>
      </dgm:t>
    </dgm:pt>
    <dgm:pt modelId="{4A97B820-AEF0-4208-8034-8B25F9157CA6}" type="parTrans" cxnId="{BDD0CA54-2E9F-413C-BE7D-57E8660D164F}">
      <dgm:prSet/>
      <dgm:spPr/>
      <dgm:t>
        <a:bodyPr/>
        <a:lstStyle/>
        <a:p>
          <a:endParaRPr lang="en-US"/>
        </a:p>
      </dgm:t>
    </dgm:pt>
    <dgm:pt modelId="{D1412638-EC6F-4F8B-BFAA-697D6BD98820}" type="sibTrans" cxnId="{BDD0CA54-2E9F-413C-BE7D-57E8660D164F}">
      <dgm:prSet/>
      <dgm:spPr/>
      <dgm:t>
        <a:bodyPr/>
        <a:lstStyle/>
        <a:p>
          <a:endParaRPr lang="en-US"/>
        </a:p>
      </dgm:t>
    </dgm:pt>
    <dgm:pt modelId="{5B028AAD-B294-4A02-A7E7-1AEF012CC7EA}">
      <dgm:prSet phldrT="[Text]"/>
      <dgm:spPr/>
      <dgm:t>
        <a:bodyPr/>
        <a:lstStyle/>
        <a:p>
          <a:r>
            <a:rPr lang="en-US" dirty="0" smtClean="0"/>
            <a:t>Global Detection</a:t>
          </a:r>
          <a:endParaRPr lang="en-US" dirty="0"/>
        </a:p>
      </dgm:t>
    </dgm:pt>
    <dgm:pt modelId="{F68E1681-E0C5-457D-A055-957A44FFBAC8}" type="parTrans" cxnId="{062035D1-6468-46E2-B635-AFBEA1AE4C94}">
      <dgm:prSet/>
      <dgm:spPr/>
      <dgm:t>
        <a:bodyPr/>
        <a:lstStyle/>
        <a:p>
          <a:endParaRPr lang="en-US"/>
        </a:p>
      </dgm:t>
    </dgm:pt>
    <dgm:pt modelId="{243CBE83-0EAA-44B1-BD05-7B2558A21743}" type="sibTrans" cxnId="{062035D1-6468-46E2-B635-AFBEA1AE4C94}">
      <dgm:prSet/>
      <dgm:spPr/>
      <dgm:t>
        <a:bodyPr/>
        <a:lstStyle/>
        <a:p>
          <a:endParaRPr lang="en-US"/>
        </a:p>
      </dgm:t>
    </dgm:pt>
    <dgm:pt modelId="{11757B84-F37C-4520-B977-0B46A336ADBE}" type="pres">
      <dgm:prSet presAssocID="{A31576DD-8FB1-4541-AEDA-6818B7799A32}" presName="CompostProcess" presStyleCnt="0">
        <dgm:presLayoutVars>
          <dgm:dir/>
          <dgm:resizeHandles val="exact"/>
        </dgm:presLayoutVars>
      </dgm:prSet>
      <dgm:spPr/>
    </dgm:pt>
    <dgm:pt modelId="{478A4851-D830-4650-BA30-3DB912F97D53}" type="pres">
      <dgm:prSet presAssocID="{A31576DD-8FB1-4541-AEDA-6818B7799A32}" presName="arrow" presStyleLbl="bgShp" presStyleIdx="0" presStyleCnt="1"/>
      <dgm:spPr/>
      <dgm:t>
        <a:bodyPr/>
        <a:lstStyle/>
        <a:p>
          <a:endParaRPr lang="en-US"/>
        </a:p>
      </dgm:t>
    </dgm:pt>
    <dgm:pt modelId="{C083559A-B3AF-49A4-B6A1-12878F901D21}" type="pres">
      <dgm:prSet presAssocID="{A31576DD-8FB1-4541-AEDA-6818B7799A32}" presName="linearProcess" presStyleCnt="0"/>
      <dgm:spPr/>
    </dgm:pt>
    <dgm:pt modelId="{8203071E-9543-42B4-BCC0-1BFA905A8F0E}" type="pres">
      <dgm:prSet presAssocID="{968BC2D2-82E5-4431-8DE7-E21EF83FE848}" presName="textNode" presStyleLbl="node1" presStyleIdx="0" presStyleCnt="2" custScaleX="84704" custLinFactX="-13329" custLinFactNeighborX="-100000" custLinFactNeighborY="39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28B3B-45D0-4314-9DE0-10B0D2889363}" type="pres">
      <dgm:prSet presAssocID="{D1412638-EC6F-4F8B-BFAA-697D6BD98820}" presName="sibTrans" presStyleCnt="0"/>
      <dgm:spPr/>
    </dgm:pt>
    <dgm:pt modelId="{D2565B43-E804-4315-BE9B-C0404F9D63D0}" type="pres">
      <dgm:prSet presAssocID="{5B028AAD-B294-4A02-A7E7-1AEF012CC7EA}" presName="textNode" presStyleLbl="node1" presStyleIdx="1" presStyleCnt="2" custScaleX="87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D0CA54-2E9F-413C-BE7D-57E8660D164F}" srcId="{A31576DD-8FB1-4541-AEDA-6818B7799A32}" destId="{968BC2D2-82E5-4431-8DE7-E21EF83FE848}" srcOrd="0" destOrd="0" parTransId="{4A97B820-AEF0-4208-8034-8B25F9157CA6}" sibTransId="{D1412638-EC6F-4F8B-BFAA-697D6BD98820}"/>
    <dgm:cxn modelId="{DB2ABE1A-9438-47B1-BF20-68809569358C}" type="presOf" srcId="{968BC2D2-82E5-4431-8DE7-E21EF83FE848}" destId="{8203071E-9543-42B4-BCC0-1BFA905A8F0E}" srcOrd="0" destOrd="0" presId="urn:microsoft.com/office/officeart/2005/8/layout/hProcess9"/>
    <dgm:cxn modelId="{AA4B4D3A-BC90-4860-BBAE-83A8B004AED4}" type="presOf" srcId="{5B028AAD-B294-4A02-A7E7-1AEF012CC7EA}" destId="{D2565B43-E804-4315-BE9B-C0404F9D63D0}" srcOrd="0" destOrd="0" presId="urn:microsoft.com/office/officeart/2005/8/layout/hProcess9"/>
    <dgm:cxn modelId="{062035D1-6468-46E2-B635-AFBEA1AE4C94}" srcId="{A31576DD-8FB1-4541-AEDA-6818B7799A32}" destId="{5B028AAD-B294-4A02-A7E7-1AEF012CC7EA}" srcOrd="1" destOrd="0" parTransId="{F68E1681-E0C5-457D-A055-957A44FFBAC8}" sibTransId="{243CBE83-0EAA-44B1-BD05-7B2558A21743}"/>
    <dgm:cxn modelId="{625E6527-ECC2-4AA8-95A6-9B46279D605B}" type="presOf" srcId="{A31576DD-8FB1-4541-AEDA-6818B7799A32}" destId="{11757B84-F37C-4520-B977-0B46A336ADBE}" srcOrd="0" destOrd="0" presId="urn:microsoft.com/office/officeart/2005/8/layout/hProcess9"/>
    <dgm:cxn modelId="{99237465-9F00-43BF-A040-4EA3279D9CD4}" type="presParOf" srcId="{11757B84-F37C-4520-B977-0B46A336ADBE}" destId="{478A4851-D830-4650-BA30-3DB912F97D53}" srcOrd="0" destOrd="0" presId="urn:microsoft.com/office/officeart/2005/8/layout/hProcess9"/>
    <dgm:cxn modelId="{012041BC-65D9-414E-ACE6-CFC030E860B9}" type="presParOf" srcId="{11757B84-F37C-4520-B977-0B46A336ADBE}" destId="{C083559A-B3AF-49A4-B6A1-12878F901D21}" srcOrd="1" destOrd="0" presId="urn:microsoft.com/office/officeart/2005/8/layout/hProcess9"/>
    <dgm:cxn modelId="{5978FBE0-6DD9-4CC8-8962-8F29E39FECF2}" type="presParOf" srcId="{C083559A-B3AF-49A4-B6A1-12878F901D21}" destId="{8203071E-9543-42B4-BCC0-1BFA905A8F0E}" srcOrd="0" destOrd="0" presId="urn:microsoft.com/office/officeart/2005/8/layout/hProcess9"/>
    <dgm:cxn modelId="{4D523B37-32FA-4BBA-8AC3-C768B848D4D1}" type="presParOf" srcId="{C083559A-B3AF-49A4-B6A1-12878F901D21}" destId="{E0728B3B-45D0-4314-9DE0-10B0D2889363}" srcOrd="1" destOrd="0" presId="urn:microsoft.com/office/officeart/2005/8/layout/hProcess9"/>
    <dgm:cxn modelId="{96F98835-DA8E-4645-83DF-4CDF719248C3}" type="presParOf" srcId="{C083559A-B3AF-49A4-B6A1-12878F901D21}" destId="{D2565B43-E804-4315-BE9B-C0404F9D63D0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1576DD-8FB1-4541-AEDA-6818B7799A3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68BC2D2-82E5-4431-8DE7-E21EF83FE848}">
      <dgm:prSet phldrT="[Text]"/>
      <dgm:spPr/>
      <dgm:t>
        <a:bodyPr/>
        <a:lstStyle/>
        <a:p>
          <a:r>
            <a:rPr lang="en-US" dirty="0" smtClean="0"/>
            <a:t>Local Detection </a:t>
          </a:r>
          <a:endParaRPr lang="en-US" dirty="0"/>
        </a:p>
      </dgm:t>
    </dgm:pt>
    <dgm:pt modelId="{4A97B820-AEF0-4208-8034-8B25F9157CA6}" type="parTrans" cxnId="{BDD0CA54-2E9F-413C-BE7D-57E8660D164F}">
      <dgm:prSet/>
      <dgm:spPr/>
      <dgm:t>
        <a:bodyPr/>
        <a:lstStyle/>
        <a:p>
          <a:endParaRPr lang="en-US"/>
        </a:p>
      </dgm:t>
    </dgm:pt>
    <dgm:pt modelId="{D1412638-EC6F-4F8B-BFAA-697D6BD98820}" type="sibTrans" cxnId="{BDD0CA54-2E9F-413C-BE7D-57E8660D164F}">
      <dgm:prSet/>
      <dgm:spPr/>
      <dgm:t>
        <a:bodyPr/>
        <a:lstStyle/>
        <a:p>
          <a:endParaRPr lang="en-US"/>
        </a:p>
      </dgm:t>
    </dgm:pt>
    <dgm:pt modelId="{5B028AAD-B294-4A02-A7E7-1AEF012CC7EA}">
      <dgm:prSet phldrT="[Text]"/>
      <dgm:spPr/>
      <dgm:t>
        <a:bodyPr/>
        <a:lstStyle/>
        <a:p>
          <a:r>
            <a:rPr lang="en-US" dirty="0" smtClean="0"/>
            <a:t>Global Detection</a:t>
          </a:r>
          <a:endParaRPr lang="en-US" dirty="0"/>
        </a:p>
      </dgm:t>
    </dgm:pt>
    <dgm:pt modelId="{F68E1681-E0C5-457D-A055-957A44FFBAC8}" type="parTrans" cxnId="{062035D1-6468-46E2-B635-AFBEA1AE4C94}">
      <dgm:prSet/>
      <dgm:spPr/>
      <dgm:t>
        <a:bodyPr/>
        <a:lstStyle/>
        <a:p>
          <a:endParaRPr lang="en-US"/>
        </a:p>
      </dgm:t>
    </dgm:pt>
    <dgm:pt modelId="{243CBE83-0EAA-44B1-BD05-7B2558A21743}" type="sibTrans" cxnId="{062035D1-6468-46E2-B635-AFBEA1AE4C94}">
      <dgm:prSet/>
      <dgm:spPr/>
      <dgm:t>
        <a:bodyPr/>
        <a:lstStyle/>
        <a:p>
          <a:endParaRPr lang="en-US"/>
        </a:p>
      </dgm:t>
    </dgm:pt>
    <dgm:pt modelId="{11757B84-F37C-4520-B977-0B46A336ADBE}" type="pres">
      <dgm:prSet presAssocID="{A31576DD-8FB1-4541-AEDA-6818B7799A32}" presName="CompostProcess" presStyleCnt="0">
        <dgm:presLayoutVars>
          <dgm:dir/>
          <dgm:resizeHandles val="exact"/>
        </dgm:presLayoutVars>
      </dgm:prSet>
      <dgm:spPr/>
    </dgm:pt>
    <dgm:pt modelId="{478A4851-D830-4650-BA30-3DB912F97D53}" type="pres">
      <dgm:prSet presAssocID="{A31576DD-8FB1-4541-AEDA-6818B7799A32}" presName="arrow" presStyleLbl="bgShp" presStyleIdx="0" presStyleCnt="1"/>
      <dgm:spPr/>
      <dgm:t>
        <a:bodyPr/>
        <a:lstStyle/>
        <a:p>
          <a:endParaRPr lang="en-US"/>
        </a:p>
      </dgm:t>
    </dgm:pt>
    <dgm:pt modelId="{C083559A-B3AF-49A4-B6A1-12878F901D21}" type="pres">
      <dgm:prSet presAssocID="{A31576DD-8FB1-4541-AEDA-6818B7799A32}" presName="linearProcess" presStyleCnt="0"/>
      <dgm:spPr/>
    </dgm:pt>
    <dgm:pt modelId="{8203071E-9543-42B4-BCC0-1BFA905A8F0E}" type="pres">
      <dgm:prSet presAssocID="{968BC2D2-82E5-4431-8DE7-E21EF83FE848}" presName="textNode" presStyleLbl="node1" presStyleIdx="0" presStyleCnt="2" custScaleX="84704" custLinFactX="-13329" custLinFactNeighborX="-100000" custLinFactNeighborY="39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28B3B-45D0-4314-9DE0-10B0D2889363}" type="pres">
      <dgm:prSet presAssocID="{D1412638-EC6F-4F8B-BFAA-697D6BD98820}" presName="sibTrans" presStyleCnt="0"/>
      <dgm:spPr/>
    </dgm:pt>
    <dgm:pt modelId="{D2565B43-E804-4315-BE9B-C0404F9D63D0}" type="pres">
      <dgm:prSet presAssocID="{5B028AAD-B294-4A02-A7E7-1AEF012CC7EA}" presName="textNode" presStyleLbl="node1" presStyleIdx="1" presStyleCnt="2" custScaleX="87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D0CA54-2E9F-413C-BE7D-57E8660D164F}" srcId="{A31576DD-8FB1-4541-AEDA-6818B7799A32}" destId="{968BC2D2-82E5-4431-8DE7-E21EF83FE848}" srcOrd="0" destOrd="0" parTransId="{4A97B820-AEF0-4208-8034-8B25F9157CA6}" sibTransId="{D1412638-EC6F-4F8B-BFAA-697D6BD98820}"/>
    <dgm:cxn modelId="{2EF6773A-D714-47CB-9EF3-81482FAFAFF3}" type="presOf" srcId="{A31576DD-8FB1-4541-AEDA-6818B7799A32}" destId="{11757B84-F37C-4520-B977-0B46A336ADBE}" srcOrd="0" destOrd="0" presId="urn:microsoft.com/office/officeart/2005/8/layout/hProcess9"/>
    <dgm:cxn modelId="{EC103DD0-02AA-46C1-8CDA-04F7A0500A5C}" type="presOf" srcId="{5B028AAD-B294-4A02-A7E7-1AEF012CC7EA}" destId="{D2565B43-E804-4315-BE9B-C0404F9D63D0}" srcOrd="0" destOrd="0" presId="urn:microsoft.com/office/officeart/2005/8/layout/hProcess9"/>
    <dgm:cxn modelId="{062035D1-6468-46E2-B635-AFBEA1AE4C94}" srcId="{A31576DD-8FB1-4541-AEDA-6818B7799A32}" destId="{5B028AAD-B294-4A02-A7E7-1AEF012CC7EA}" srcOrd="1" destOrd="0" parTransId="{F68E1681-E0C5-457D-A055-957A44FFBAC8}" sibTransId="{243CBE83-0EAA-44B1-BD05-7B2558A21743}"/>
    <dgm:cxn modelId="{A8E72777-F78B-4374-97FE-4348A3FA68EE}" type="presOf" srcId="{968BC2D2-82E5-4431-8DE7-E21EF83FE848}" destId="{8203071E-9543-42B4-BCC0-1BFA905A8F0E}" srcOrd="0" destOrd="0" presId="urn:microsoft.com/office/officeart/2005/8/layout/hProcess9"/>
    <dgm:cxn modelId="{53CFC54D-FAA6-4CCC-8BD2-0883A60A442D}" type="presParOf" srcId="{11757B84-F37C-4520-B977-0B46A336ADBE}" destId="{478A4851-D830-4650-BA30-3DB912F97D53}" srcOrd="0" destOrd="0" presId="urn:microsoft.com/office/officeart/2005/8/layout/hProcess9"/>
    <dgm:cxn modelId="{BC4ED7BA-009E-486D-8E36-B9516292B369}" type="presParOf" srcId="{11757B84-F37C-4520-B977-0B46A336ADBE}" destId="{C083559A-B3AF-49A4-B6A1-12878F901D21}" srcOrd="1" destOrd="0" presId="urn:microsoft.com/office/officeart/2005/8/layout/hProcess9"/>
    <dgm:cxn modelId="{AC09C3FF-A9A5-4954-9173-54BFCD924A17}" type="presParOf" srcId="{C083559A-B3AF-49A4-B6A1-12878F901D21}" destId="{8203071E-9543-42B4-BCC0-1BFA905A8F0E}" srcOrd="0" destOrd="0" presId="urn:microsoft.com/office/officeart/2005/8/layout/hProcess9"/>
    <dgm:cxn modelId="{FD5101CA-9656-438C-8FC5-33EC23A416DA}" type="presParOf" srcId="{C083559A-B3AF-49A4-B6A1-12878F901D21}" destId="{E0728B3B-45D0-4314-9DE0-10B0D2889363}" srcOrd="1" destOrd="0" presId="urn:microsoft.com/office/officeart/2005/8/layout/hProcess9"/>
    <dgm:cxn modelId="{1EFAEFA1-DC07-4918-AE66-B1698A9D5B02}" type="presParOf" srcId="{C083559A-B3AF-49A4-B6A1-12878F901D21}" destId="{D2565B43-E804-4315-BE9B-C0404F9D63D0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C93EA5-8A74-499A-A98E-184C7D7E06E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4978857-CE7A-4212-80E3-2739FFF7AD2E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accent3"/>
              </a:solidFill>
            </a:rPr>
            <a:t>Copying discovery</a:t>
          </a:r>
          <a:endParaRPr lang="en-US" sz="2000" dirty="0">
            <a:solidFill>
              <a:schemeClr val="accent3"/>
            </a:solidFill>
          </a:endParaRPr>
        </a:p>
      </dgm:t>
    </dgm:pt>
    <dgm:pt modelId="{20A2FDDA-8954-401B-A0BC-05ED6AE4380D}" type="parTrans" cxnId="{C0F05CF1-C0CF-431F-995E-B63BCB9F1350}">
      <dgm:prSet/>
      <dgm:spPr/>
      <dgm:t>
        <a:bodyPr/>
        <a:lstStyle/>
        <a:p>
          <a:endParaRPr lang="en-US" sz="2400"/>
        </a:p>
      </dgm:t>
    </dgm:pt>
    <dgm:pt modelId="{48F41246-6F4B-431C-A3A0-9FF4DA7499AD}" type="sibTrans" cxnId="{C0F05CF1-C0CF-431F-995E-B63BCB9F1350}">
      <dgm:prSet/>
      <dgm:spPr/>
      <dgm:t>
        <a:bodyPr/>
        <a:lstStyle/>
        <a:p>
          <a:endParaRPr lang="en-US" sz="2400"/>
        </a:p>
      </dgm:t>
    </dgm:pt>
    <dgm:pt modelId="{7366D333-C905-4001-B62A-8657DEC5188F}">
      <dgm:prSet phldrT="[Text]" custT="1"/>
      <dgm:spPr/>
      <dgm:t>
        <a:bodyPr/>
        <a:lstStyle/>
        <a:p>
          <a:r>
            <a:rPr lang="en-US" sz="2000" dirty="0" smtClean="0"/>
            <a:t>Applications in </a:t>
          </a:r>
          <a:br>
            <a:rPr lang="en-US" sz="2000" dirty="0" smtClean="0"/>
          </a:br>
          <a:r>
            <a:rPr lang="en-US" sz="2000" dirty="0" smtClean="0"/>
            <a:t>data integration</a:t>
          </a:r>
          <a:endParaRPr lang="en-US" sz="2000" dirty="0"/>
        </a:p>
      </dgm:t>
    </dgm:pt>
    <dgm:pt modelId="{1FE1055B-4786-49D9-BAA2-360E52E383FD}" type="parTrans" cxnId="{E42879BA-4A47-4F4C-A5C8-D7FEC97FC260}">
      <dgm:prSet/>
      <dgm:spPr/>
      <dgm:t>
        <a:bodyPr/>
        <a:lstStyle/>
        <a:p>
          <a:endParaRPr lang="en-US" sz="2400"/>
        </a:p>
      </dgm:t>
    </dgm:pt>
    <dgm:pt modelId="{09666653-3191-40E7-8A77-C038300A266C}" type="sibTrans" cxnId="{E42879BA-4A47-4F4C-A5C8-D7FEC97FC260}">
      <dgm:prSet/>
      <dgm:spPr/>
      <dgm:t>
        <a:bodyPr/>
        <a:lstStyle/>
        <a:p>
          <a:endParaRPr lang="en-US" sz="2400"/>
        </a:p>
      </dgm:t>
    </dgm:pt>
    <dgm:pt modelId="{6D0EC897-4BC4-4A18-9450-54EBE5EF9317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accent3"/>
              </a:solidFill>
            </a:rPr>
            <a:t>Local detection </a:t>
          </a:r>
          <a:br>
            <a:rPr lang="en-US" sz="1600" dirty="0" smtClean="0">
              <a:solidFill>
                <a:schemeClr val="accent3"/>
              </a:solidFill>
            </a:rPr>
          </a:br>
          <a:r>
            <a:rPr lang="en-US" sz="1600" dirty="0" smtClean="0">
              <a:solidFill>
                <a:schemeClr val="accent3"/>
              </a:solidFill>
            </a:rPr>
            <a:t>[VLDB’09a]</a:t>
          </a:r>
          <a:endParaRPr lang="en-US" sz="1600" dirty="0">
            <a:solidFill>
              <a:schemeClr val="accent3"/>
            </a:solidFill>
          </a:endParaRPr>
        </a:p>
      </dgm:t>
    </dgm:pt>
    <dgm:pt modelId="{3C63FEDF-9E60-42B7-BACA-0F1100F4CB48}" type="parTrans" cxnId="{6551EFA0-934E-4C24-A23F-319A654A0F32}">
      <dgm:prSet/>
      <dgm:spPr/>
      <dgm:t>
        <a:bodyPr/>
        <a:lstStyle/>
        <a:p>
          <a:endParaRPr lang="en-US" sz="2400"/>
        </a:p>
      </dgm:t>
    </dgm:pt>
    <dgm:pt modelId="{BE3E0AC1-9964-4B0B-BED5-30C8623F3B23}" type="sibTrans" cxnId="{6551EFA0-934E-4C24-A23F-319A654A0F32}">
      <dgm:prSet/>
      <dgm:spPr/>
      <dgm:t>
        <a:bodyPr/>
        <a:lstStyle/>
        <a:p>
          <a:endParaRPr lang="en-US" sz="2400"/>
        </a:p>
      </dgm:t>
    </dgm:pt>
    <dgm:pt modelId="{C95FD0FB-7420-4212-B922-63159FE67857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accent3"/>
              </a:solidFill>
            </a:rPr>
            <a:t>Global detection </a:t>
          </a:r>
          <a:br>
            <a:rPr lang="en-US" sz="1600" dirty="0" smtClean="0">
              <a:solidFill>
                <a:schemeClr val="accent3"/>
              </a:solidFill>
            </a:rPr>
          </a:br>
          <a:r>
            <a:rPr lang="en-US" sz="1600" dirty="0" smtClean="0">
              <a:solidFill>
                <a:schemeClr val="accent3"/>
              </a:solidFill>
            </a:rPr>
            <a:t>[VLDB’10a]</a:t>
          </a:r>
          <a:endParaRPr lang="en-US" sz="1600" dirty="0">
            <a:solidFill>
              <a:schemeClr val="accent3"/>
            </a:solidFill>
          </a:endParaRPr>
        </a:p>
      </dgm:t>
    </dgm:pt>
    <dgm:pt modelId="{2DE83EE1-DAFA-428A-A3B3-18DDB12584D9}" type="parTrans" cxnId="{DD7D845E-FDF8-499A-9177-754FC90E51E3}">
      <dgm:prSet/>
      <dgm:spPr/>
      <dgm:t>
        <a:bodyPr/>
        <a:lstStyle/>
        <a:p>
          <a:endParaRPr lang="en-US" sz="2400"/>
        </a:p>
      </dgm:t>
    </dgm:pt>
    <dgm:pt modelId="{C92A9B2C-299B-4ECF-9B04-7C9722F89E96}" type="sibTrans" cxnId="{DD7D845E-FDF8-499A-9177-754FC90E51E3}">
      <dgm:prSet/>
      <dgm:spPr/>
      <dgm:t>
        <a:bodyPr/>
        <a:lstStyle/>
        <a:p>
          <a:endParaRPr lang="en-US" sz="2400"/>
        </a:p>
      </dgm:t>
    </dgm:pt>
    <dgm:pt modelId="{2F88ACBD-9293-48DA-BE3E-F9CB46FE50C7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accent3"/>
              </a:solidFill>
            </a:rPr>
            <a:t>Detection w. dynamic data [VLDB’09b]</a:t>
          </a:r>
          <a:endParaRPr lang="en-US" sz="1600" dirty="0">
            <a:solidFill>
              <a:schemeClr val="accent3"/>
            </a:solidFill>
          </a:endParaRPr>
        </a:p>
      </dgm:t>
    </dgm:pt>
    <dgm:pt modelId="{ED6090C8-EDFF-4E64-91F0-A6735C92A1BD}" type="parTrans" cxnId="{D8F83C1F-245F-40D0-B972-85D68AF16E82}">
      <dgm:prSet/>
      <dgm:spPr/>
      <dgm:t>
        <a:bodyPr/>
        <a:lstStyle/>
        <a:p>
          <a:endParaRPr lang="en-US" sz="2400"/>
        </a:p>
      </dgm:t>
    </dgm:pt>
    <dgm:pt modelId="{839D3995-F7F1-43FE-95CE-8F1B3EBC13E2}" type="sibTrans" cxnId="{D8F83C1F-245F-40D0-B972-85D68AF16E82}">
      <dgm:prSet/>
      <dgm:spPr/>
      <dgm:t>
        <a:bodyPr/>
        <a:lstStyle/>
        <a:p>
          <a:endParaRPr lang="en-US" sz="2400"/>
        </a:p>
      </dgm:t>
    </dgm:pt>
    <dgm:pt modelId="{5CE005B6-9CCF-4DF9-B944-ECEC68BB9591}">
      <dgm:prSet custT="1"/>
      <dgm:spPr/>
      <dgm:t>
        <a:bodyPr/>
        <a:lstStyle/>
        <a:p>
          <a:r>
            <a:rPr lang="en-US" sz="1600" dirty="0" smtClean="0"/>
            <a:t>Visualization</a:t>
          </a:r>
          <a:endParaRPr lang="en-US" sz="1600" dirty="0"/>
        </a:p>
      </dgm:t>
    </dgm:pt>
    <dgm:pt modelId="{823672D7-A357-4642-B40A-7C9C6D4BF5CF}" type="parTrans" cxnId="{A93D3503-CA62-4E16-AAB9-BE3044EA2A5F}">
      <dgm:prSet/>
      <dgm:spPr/>
      <dgm:t>
        <a:bodyPr/>
        <a:lstStyle/>
        <a:p>
          <a:endParaRPr lang="en-US" sz="2400"/>
        </a:p>
      </dgm:t>
    </dgm:pt>
    <dgm:pt modelId="{FCA0E475-CF37-4FF4-AEBD-B4FC8A748AB5}" type="sibTrans" cxnId="{A93D3503-CA62-4E16-AAB9-BE3044EA2A5F}">
      <dgm:prSet/>
      <dgm:spPr/>
      <dgm:t>
        <a:bodyPr/>
        <a:lstStyle/>
        <a:p>
          <a:endParaRPr lang="en-US" sz="2400"/>
        </a:p>
      </dgm:t>
    </dgm:pt>
    <dgm:pt modelId="{F9694997-2528-442D-B33C-BE3B1966DD73}">
      <dgm:prSet custT="1"/>
      <dgm:spPr/>
      <dgm:t>
        <a:bodyPr/>
        <a:lstStyle/>
        <a:p>
          <a:r>
            <a:rPr lang="en-US" sz="1600" dirty="0" smtClean="0"/>
            <a:t>Decision explanation</a:t>
          </a:r>
          <a:br>
            <a:rPr lang="en-US" sz="1600" dirty="0" smtClean="0"/>
          </a:br>
          <a:r>
            <a:rPr lang="en-US" sz="1600" dirty="0" smtClean="0"/>
            <a:t>[VLDB’10 demo]</a:t>
          </a:r>
          <a:endParaRPr lang="en-US" sz="1600" dirty="0"/>
        </a:p>
      </dgm:t>
    </dgm:pt>
    <dgm:pt modelId="{AF9CB605-E591-41DD-BA72-952C8ED2E275}" type="parTrans" cxnId="{8DF903BB-BB58-4948-B6FB-62CC2CC56388}">
      <dgm:prSet/>
      <dgm:spPr/>
      <dgm:t>
        <a:bodyPr/>
        <a:lstStyle/>
        <a:p>
          <a:endParaRPr lang="en-US" sz="2400"/>
        </a:p>
      </dgm:t>
    </dgm:pt>
    <dgm:pt modelId="{7EF094F7-B93B-4710-9594-6775C0703F8A}" type="sibTrans" cxnId="{8DF903BB-BB58-4948-B6FB-62CC2CC56388}">
      <dgm:prSet/>
      <dgm:spPr/>
      <dgm:t>
        <a:bodyPr/>
        <a:lstStyle/>
        <a:p>
          <a:endParaRPr lang="en-US" sz="2400"/>
        </a:p>
      </dgm:t>
    </dgm:pt>
    <dgm:pt modelId="{C4F79391-D6FE-4F82-B821-BBA05305518D}">
      <dgm:prSet phldrT="[Text]" custT="1"/>
      <dgm:spPr/>
      <dgm:t>
        <a:bodyPr/>
        <a:lstStyle/>
        <a:p>
          <a:r>
            <a:rPr lang="en-US" sz="1600" dirty="0" smtClean="0"/>
            <a:t>Truth discovery </a:t>
          </a:r>
          <a:br>
            <a:rPr lang="en-US" sz="1600" dirty="0" smtClean="0"/>
          </a:br>
          <a:r>
            <a:rPr lang="en-US" sz="1600" dirty="0" smtClean="0"/>
            <a:t>[VLDB’09a][VLDB’09b]</a:t>
          </a:r>
          <a:endParaRPr lang="en-US" sz="1600" dirty="0"/>
        </a:p>
      </dgm:t>
    </dgm:pt>
    <dgm:pt modelId="{7332FF2F-7643-4C0E-A1AD-9257E69D231A}" type="parTrans" cxnId="{1AC92266-BBEA-4F96-802B-843B92CA394B}">
      <dgm:prSet/>
      <dgm:spPr/>
      <dgm:t>
        <a:bodyPr/>
        <a:lstStyle/>
        <a:p>
          <a:endParaRPr lang="en-US" sz="2400"/>
        </a:p>
      </dgm:t>
    </dgm:pt>
    <dgm:pt modelId="{19A3EABC-A4C1-427F-A0FC-4D96AB60E652}" type="sibTrans" cxnId="{1AC92266-BBEA-4F96-802B-843B92CA394B}">
      <dgm:prSet/>
      <dgm:spPr/>
      <dgm:t>
        <a:bodyPr/>
        <a:lstStyle/>
        <a:p>
          <a:endParaRPr lang="en-US" sz="2400"/>
        </a:p>
      </dgm:t>
    </dgm:pt>
    <dgm:pt modelId="{C9781523-4212-44DB-8C13-71E60E489575}">
      <dgm:prSet phldrT="[Text]" custT="1"/>
      <dgm:spPr/>
      <dgm:t>
        <a:bodyPr/>
        <a:lstStyle/>
        <a:p>
          <a:r>
            <a:rPr lang="en-US" sz="1600" dirty="0" smtClean="0"/>
            <a:t>Query answering </a:t>
          </a:r>
          <a:br>
            <a:rPr lang="en-US" sz="1600" dirty="0" smtClean="0"/>
          </a:br>
          <a:r>
            <a:rPr lang="en-US" sz="1600" dirty="0" smtClean="0"/>
            <a:t>[Submitted]</a:t>
          </a:r>
          <a:endParaRPr lang="en-US" sz="1600" dirty="0"/>
        </a:p>
      </dgm:t>
    </dgm:pt>
    <dgm:pt modelId="{81944F0F-4BED-44DA-B90B-46D565FFA447}" type="parTrans" cxnId="{8C51F10E-A611-4CCA-8230-5BCD7A353843}">
      <dgm:prSet/>
      <dgm:spPr/>
      <dgm:t>
        <a:bodyPr/>
        <a:lstStyle/>
        <a:p>
          <a:endParaRPr lang="en-US" sz="2400"/>
        </a:p>
      </dgm:t>
    </dgm:pt>
    <dgm:pt modelId="{9F92288D-5A77-4554-8D02-31A9F88D520E}" type="sibTrans" cxnId="{8C51F10E-A611-4CCA-8230-5BCD7A353843}">
      <dgm:prSet/>
      <dgm:spPr/>
      <dgm:t>
        <a:bodyPr/>
        <a:lstStyle/>
        <a:p>
          <a:endParaRPr lang="en-US" sz="2400"/>
        </a:p>
      </dgm:t>
    </dgm:pt>
    <dgm:pt modelId="{73AC879E-0038-448D-8445-FC93E2B36C5C}">
      <dgm:prSet phldrT="[Text]" custT="1"/>
      <dgm:spPr/>
      <dgm:t>
        <a:bodyPr/>
        <a:lstStyle/>
        <a:p>
          <a:r>
            <a:rPr lang="en-US" sz="1600" dirty="0" smtClean="0"/>
            <a:t>Record linkage </a:t>
          </a:r>
          <a:br>
            <a:rPr lang="en-US" sz="1600" dirty="0" smtClean="0"/>
          </a:br>
          <a:r>
            <a:rPr lang="en-US" sz="1600" dirty="0" smtClean="0"/>
            <a:t>[VLDB’10b]</a:t>
          </a:r>
          <a:endParaRPr lang="en-US" sz="1600" dirty="0"/>
        </a:p>
      </dgm:t>
    </dgm:pt>
    <dgm:pt modelId="{87D695C7-8AA4-4B2D-95BF-4A7661B91CF5}" type="parTrans" cxnId="{6285E3A8-9E94-4EA2-949D-7EA4C01E99C7}">
      <dgm:prSet/>
      <dgm:spPr/>
      <dgm:t>
        <a:bodyPr/>
        <a:lstStyle/>
        <a:p>
          <a:endParaRPr lang="en-US" sz="2400"/>
        </a:p>
      </dgm:t>
    </dgm:pt>
    <dgm:pt modelId="{5E683559-966F-4C6F-8076-38363D15695F}" type="sibTrans" cxnId="{6285E3A8-9E94-4EA2-949D-7EA4C01E99C7}">
      <dgm:prSet/>
      <dgm:spPr/>
      <dgm:t>
        <a:bodyPr/>
        <a:lstStyle/>
        <a:p>
          <a:endParaRPr lang="en-US" sz="2400"/>
        </a:p>
      </dgm:t>
    </dgm:pt>
    <dgm:pt modelId="{83943770-70FA-4B30-9B34-F8BC477796A8}">
      <dgm:prSet phldrT="[Text]" custT="1"/>
      <dgm:spPr/>
      <dgm:t>
        <a:bodyPr/>
        <a:lstStyle/>
        <a:p>
          <a:r>
            <a:rPr lang="en-US" sz="2000" dirty="0" smtClean="0"/>
            <a:t>Visualization and decision explanation</a:t>
          </a:r>
          <a:endParaRPr lang="en-US" sz="2000" dirty="0"/>
        </a:p>
      </dgm:t>
    </dgm:pt>
    <dgm:pt modelId="{356F3BFF-5DFD-4BC7-ACD7-43F316ABD543}" type="parTrans" cxnId="{51D5D5C1-A0F4-4F7D-A084-F3C38813B854}">
      <dgm:prSet/>
      <dgm:spPr/>
      <dgm:t>
        <a:bodyPr/>
        <a:lstStyle/>
        <a:p>
          <a:endParaRPr lang="en-US" sz="2400"/>
        </a:p>
      </dgm:t>
    </dgm:pt>
    <dgm:pt modelId="{A9053D5C-563F-4A60-AED5-1B46C1E2D05D}" type="sibTrans" cxnId="{51D5D5C1-A0F4-4F7D-A084-F3C38813B854}">
      <dgm:prSet/>
      <dgm:spPr/>
      <dgm:t>
        <a:bodyPr/>
        <a:lstStyle/>
        <a:p>
          <a:endParaRPr lang="en-US" sz="2400"/>
        </a:p>
      </dgm:t>
    </dgm:pt>
    <dgm:pt modelId="{EA520DA4-726E-4094-8E20-5E8EF1A99DB5}" type="pres">
      <dgm:prSet presAssocID="{DAC93EA5-8A74-499A-A98E-184C7D7E06E2}" presName="arrowDiagram" presStyleCnt="0">
        <dgm:presLayoutVars>
          <dgm:chMax val="5"/>
          <dgm:dir/>
          <dgm:resizeHandles val="exact"/>
        </dgm:presLayoutVars>
      </dgm:prSet>
      <dgm:spPr/>
    </dgm:pt>
    <dgm:pt modelId="{06954056-FCF6-4AFF-8095-EB445054C48A}" type="pres">
      <dgm:prSet presAssocID="{DAC93EA5-8A74-499A-A98E-184C7D7E06E2}" presName="arrow" presStyleLbl="bgShp" presStyleIdx="0" presStyleCnt="1" custAng="0" custScaleY="104026"/>
      <dgm:spPr/>
    </dgm:pt>
    <dgm:pt modelId="{F9E72637-802E-4634-8F53-84127E163F46}" type="pres">
      <dgm:prSet presAssocID="{DAC93EA5-8A74-499A-A98E-184C7D7E06E2}" presName="arrowDiagram3" presStyleCnt="0"/>
      <dgm:spPr/>
    </dgm:pt>
    <dgm:pt modelId="{F0D35BE8-2758-4E0D-81E4-1E08CB2F1509}" type="pres">
      <dgm:prSet presAssocID="{B4978857-CE7A-4212-80E3-2739FFF7AD2E}" presName="bullet3a" presStyleLbl="node1" presStyleIdx="0" presStyleCnt="3"/>
      <dgm:spPr/>
    </dgm:pt>
    <dgm:pt modelId="{545529E2-4889-477E-BC09-DBF9A598942C}" type="pres">
      <dgm:prSet presAssocID="{B4978857-CE7A-4212-80E3-2739FFF7AD2E}" presName="textBox3a" presStyleLbl="revTx" presStyleIdx="0" presStyleCnt="3" custScaleX="119777" custLinFactNeighborX="12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F9F76-BF50-4E91-9E05-1AC750CAC923}" type="pres">
      <dgm:prSet presAssocID="{7366D333-C905-4001-B62A-8657DEC5188F}" presName="bullet3b" presStyleLbl="node1" presStyleIdx="1" presStyleCnt="3"/>
      <dgm:spPr/>
    </dgm:pt>
    <dgm:pt modelId="{029F075E-3563-4708-B00C-DB7524B56CA9}" type="pres">
      <dgm:prSet presAssocID="{7366D333-C905-4001-B62A-8657DEC5188F}" presName="textBox3b" presStyleLbl="revTx" presStyleIdx="1" presStyleCnt="3" custScaleX="136139" custScaleY="92196" custLinFactNeighborX="27336" custLinFactNeighborY="6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E93F8-6932-4A89-A8EA-06388A6F11EF}" type="pres">
      <dgm:prSet presAssocID="{83943770-70FA-4B30-9B34-F8BC477796A8}" presName="bullet3c" presStyleLbl="node1" presStyleIdx="2" presStyleCnt="3"/>
      <dgm:spPr/>
    </dgm:pt>
    <dgm:pt modelId="{04488EDD-370D-4B3B-820E-8D61A0789BC5}" type="pres">
      <dgm:prSet presAssocID="{83943770-70FA-4B30-9B34-F8BC477796A8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85E3A8-9E94-4EA2-949D-7EA4C01E99C7}" srcId="{7366D333-C905-4001-B62A-8657DEC5188F}" destId="{73AC879E-0038-448D-8445-FC93E2B36C5C}" srcOrd="2" destOrd="0" parTransId="{87D695C7-8AA4-4B2D-95BF-4A7661B91CF5}" sibTransId="{5E683559-966F-4C6F-8076-38363D15695F}"/>
    <dgm:cxn modelId="{1AC92266-BBEA-4F96-802B-843B92CA394B}" srcId="{7366D333-C905-4001-B62A-8657DEC5188F}" destId="{C4F79391-D6FE-4F82-B821-BBA05305518D}" srcOrd="0" destOrd="0" parTransId="{7332FF2F-7643-4C0E-A1AD-9257E69D231A}" sibTransId="{19A3EABC-A4C1-427F-A0FC-4D96AB60E652}"/>
    <dgm:cxn modelId="{6551EFA0-934E-4C24-A23F-319A654A0F32}" srcId="{B4978857-CE7A-4212-80E3-2739FFF7AD2E}" destId="{6D0EC897-4BC4-4A18-9450-54EBE5EF9317}" srcOrd="0" destOrd="0" parTransId="{3C63FEDF-9E60-42B7-BACA-0F1100F4CB48}" sibTransId="{BE3E0AC1-9964-4B0B-BED5-30C8623F3B23}"/>
    <dgm:cxn modelId="{0FE4D1B1-7B05-4729-B2CC-0A17BFB3EE29}" type="presOf" srcId="{F9694997-2528-442D-B33C-BE3B1966DD73}" destId="{04488EDD-370D-4B3B-820E-8D61A0789BC5}" srcOrd="0" destOrd="2" presId="urn:microsoft.com/office/officeart/2005/8/layout/arrow2"/>
    <dgm:cxn modelId="{08535D54-7264-4975-AD29-ED89EC7A0475}" type="presOf" srcId="{6D0EC897-4BC4-4A18-9450-54EBE5EF9317}" destId="{545529E2-4889-477E-BC09-DBF9A598942C}" srcOrd="0" destOrd="1" presId="urn:microsoft.com/office/officeart/2005/8/layout/arrow2"/>
    <dgm:cxn modelId="{8C51F10E-A611-4CCA-8230-5BCD7A353843}" srcId="{7366D333-C905-4001-B62A-8657DEC5188F}" destId="{C9781523-4212-44DB-8C13-71E60E489575}" srcOrd="1" destOrd="0" parTransId="{81944F0F-4BED-44DA-B90B-46D565FFA447}" sibTransId="{9F92288D-5A77-4554-8D02-31A9F88D520E}"/>
    <dgm:cxn modelId="{E8738122-0F30-4CD7-AEA7-5ED042E8D031}" type="presOf" srcId="{83943770-70FA-4B30-9B34-F8BC477796A8}" destId="{04488EDD-370D-4B3B-820E-8D61A0789BC5}" srcOrd="0" destOrd="0" presId="urn:microsoft.com/office/officeart/2005/8/layout/arrow2"/>
    <dgm:cxn modelId="{446080B6-FE21-4165-AB43-838AA0FCC5ED}" type="presOf" srcId="{73AC879E-0038-448D-8445-FC93E2B36C5C}" destId="{029F075E-3563-4708-B00C-DB7524B56CA9}" srcOrd="0" destOrd="3" presId="urn:microsoft.com/office/officeart/2005/8/layout/arrow2"/>
    <dgm:cxn modelId="{C921BDB3-71EC-4915-800E-60542D1DF9B9}" type="presOf" srcId="{B4978857-CE7A-4212-80E3-2739FFF7AD2E}" destId="{545529E2-4889-477E-BC09-DBF9A598942C}" srcOrd="0" destOrd="0" presId="urn:microsoft.com/office/officeart/2005/8/layout/arrow2"/>
    <dgm:cxn modelId="{64B76E86-EC23-450A-8DE5-1D0A6DCE42AB}" type="presOf" srcId="{C4F79391-D6FE-4F82-B821-BBA05305518D}" destId="{029F075E-3563-4708-B00C-DB7524B56CA9}" srcOrd="0" destOrd="1" presId="urn:microsoft.com/office/officeart/2005/8/layout/arrow2"/>
    <dgm:cxn modelId="{62460586-0BB1-4F52-925D-9C0A8DA1B55A}" type="presOf" srcId="{C95FD0FB-7420-4212-B922-63159FE67857}" destId="{545529E2-4889-477E-BC09-DBF9A598942C}" srcOrd="0" destOrd="2" presId="urn:microsoft.com/office/officeart/2005/8/layout/arrow2"/>
    <dgm:cxn modelId="{5F3CAB0E-BA44-493F-B7A5-A2B855298F47}" type="presOf" srcId="{2F88ACBD-9293-48DA-BE3E-F9CB46FE50C7}" destId="{545529E2-4889-477E-BC09-DBF9A598942C}" srcOrd="0" destOrd="3" presId="urn:microsoft.com/office/officeart/2005/8/layout/arrow2"/>
    <dgm:cxn modelId="{CF320D18-734A-43C9-BD11-6D155ECF8C32}" type="presOf" srcId="{7366D333-C905-4001-B62A-8657DEC5188F}" destId="{029F075E-3563-4708-B00C-DB7524B56CA9}" srcOrd="0" destOrd="0" presId="urn:microsoft.com/office/officeart/2005/8/layout/arrow2"/>
    <dgm:cxn modelId="{D8F83C1F-245F-40D0-B972-85D68AF16E82}" srcId="{B4978857-CE7A-4212-80E3-2739FFF7AD2E}" destId="{2F88ACBD-9293-48DA-BE3E-F9CB46FE50C7}" srcOrd="2" destOrd="0" parTransId="{ED6090C8-EDFF-4E64-91F0-A6735C92A1BD}" sibTransId="{839D3995-F7F1-43FE-95CE-8F1B3EBC13E2}"/>
    <dgm:cxn modelId="{E42879BA-4A47-4F4C-A5C8-D7FEC97FC260}" srcId="{DAC93EA5-8A74-499A-A98E-184C7D7E06E2}" destId="{7366D333-C905-4001-B62A-8657DEC5188F}" srcOrd="1" destOrd="0" parTransId="{1FE1055B-4786-49D9-BAA2-360E52E383FD}" sibTransId="{09666653-3191-40E7-8A77-C038300A266C}"/>
    <dgm:cxn modelId="{DD7D845E-FDF8-499A-9177-754FC90E51E3}" srcId="{B4978857-CE7A-4212-80E3-2739FFF7AD2E}" destId="{C95FD0FB-7420-4212-B922-63159FE67857}" srcOrd="1" destOrd="0" parTransId="{2DE83EE1-DAFA-428A-A3B3-18DDB12584D9}" sibTransId="{C92A9B2C-299B-4ECF-9B04-7C9722F89E96}"/>
    <dgm:cxn modelId="{C0F05CF1-C0CF-431F-995E-B63BCB9F1350}" srcId="{DAC93EA5-8A74-499A-A98E-184C7D7E06E2}" destId="{B4978857-CE7A-4212-80E3-2739FFF7AD2E}" srcOrd="0" destOrd="0" parTransId="{20A2FDDA-8954-401B-A0BC-05ED6AE4380D}" sibTransId="{48F41246-6F4B-431C-A3A0-9FF4DA7499AD}"/>
    <dgm:cxn modelId="{8DF903BB-BB58-4948-B6FB-62CC2CC56388}" srcId="{83943770-70FA-4B30-9B34-F8BC477796A8}" destId="{F9694997-2528-442D-B33C-BE3B1966DD73}" srcOrd="1" destOrd="0" parTransId="{AF9CB605-E591-41DD-BA72-952C8ED2E275}" sibTransId="{7EF094F7-B93B-4710-9594-6775C0703F8A}"/>
    <dgm:cxn modelId="{A93D3503-CA62-4E16-AAB9-BE3044EA2A5F}" srcId="{83943770-70FA-4B30-9B34-F8BC477796A8}" destId="{5CE005B6-9CCF-4DF9-B944-ECEC68BB9591}" srcOrd="0" destOrd="0" parTransId="{823672D7-A357-4642-B40A-7C9C6D4BF5CF}" sibTransId="{FCA0E475-CF37-4FF4-AEBD-B4FC8A748AB5}"/>
    <dgm:cxn modelId="{F9D6DD46-C773-4B2F-8172-9C006906641A}" type="presOf" srcId="{5CE005B6-9CCF-4DF9-B944-ECEC68BB9591}" destId="{04488EDD-370D-4B3B-820E-8D61A0789BC5}" srcOrd="0" destOrd="1" presId="urn:microsoft.com/office/officeart/2005/8/layout/arrow2"/>
    <dgm:cxn modelId="{0729495A-2F3F-4C81-B568-32D1EE299669}" type="presOf" srcId="{DAC93EA5-8A74-499A-A98E-184C7D7E06E2}" destId="{EA520DA4-726E-4094-8E20-5E8EF1A99DB5}" srcOrd="0" destOrd="0" presId="urn:microsoft.com/office/officeart/2005/8/layout/arrow2"/>
    <dgm:cxn modelId="{D58547CA-1C14-4A09-8C3E-3C3D2C93EEFB}" type="presOf" srcId="{C9781523-4212-44DB-8C13-71E60E489575}" destId="{029F075E-3563-4708-B00C-DB7524B56CA9}" srcOrd="0" destOrd="2" presId="urn:microsoft.com/office/officeart/2005/8/layout/arrow2"/>
    <dgm:cxn modelId="{51D5D5C1-A0F4-4F7D-A084-F3C38813B854}" srcId="{DAC93EA5-8A74-499A-A98E-184C7D7E06E2}" destId="{83943770-70FA-4B30-9B34-F8BC477796A8}" srcOrd="2" destOrd="0" parTransId="{356F3BFF-5DFD-4BC7-ACD7-43F316ABD543}" sibTransId="{A9053D5C-563F-4A60-AED5-1B46C1E2D05D}"/>
    <dgm:cxn modelId="{F3D71E27-68D7-4311-A9B0-08636AB3CB92}" type="presParOf" srcId="{EA520DA4-726E-4094-8E20-5E8EF1A99DB5}" destId="{06954056-FCF6-4AFF-8095-EB445054C48A}" srcOrd="0" destOrd="0" presId="urn:microsoft.com/office/officeart/2005/8/layout/arrow2"/>
    <dgm:cxn modelId="{0A471F12-4161-4275-845D-631F4BEF83D9}" type="presParOf" srcId="{EA520DA4-726E-4094-8E20-5E8EF1A99DB5}" destId="{F9E72637-802E-4634-8F53-84127E163F46}" srcOrd="1" destOrd="0" presId="urn:microsoft.com/office/officeart/2005/8/layout/arrow2"/>
    <dgm:cxn modelId="{1D1C99F2-C75C-4B22-AFA1-81B3E02D23EF}" type="presParOf" srcId="{F9E72637-802E-4634-8F53-84127E163F46}" destId="{F0D35BE8-2758-4E0D-81E4-1E08CB2F1509}" srcOrd="0" destOrd="0" presId="urn:microsoft.com/office/officeart/2005/8/layout/arrow2"/>
    <dgm:cxn modelId="{81027890-44B6-47C4-859B-7BDF61073373}" type="presParOf" srcId="{F9E72637-802E-4634-8F53-84127E163F46}" destId="{545529E2-4889-477E-BC09-DBF9A598942C}" srcOrd="1" destOrd="0" presId="urn:microsoft.com/office/officeart/2005/8/layout/arrow2"/>
    <dgm:cxn modelId="{8C202BB3-22BD-4348-9806-F3BC94BE56A1}" type="presParOf" srcId="{F9E72637-802E-4634-8F53-84127E163F46}" destId="{9EEF9F76-BF50-4E91-9E05-1AC750CAC923}" srcOrd="2" destOrd="0" presId="urn:microsoft.com/office/officeart/2005/8/layout/arrow2"/>
    <dgm:cxn modelId="{30DB8102-A0BD-4DFA-BB8E-D3DBD826E0C0}" type="presParOf" srcId="{F9E72637-802E-4634-8F53-84127E163F46}" destId="{029F075E-3563-4708-B00C-DB7524B56CA9}" srcOrd="3" destOrd="0" presId="urn:microsoft.com/office/officeart/2005/8/layout/arrow2"/>
    <dgm:cxn modelId="{E1E69C20-667E-4FDB-B8DA-34255113AA0D}" type="presParOf" srcId="{F9E72637-802E-4634-8F53-84127E163F46}" destId="{8FBE93F8-6932-4A89-A8EA-06388A6F11EF}" srcOrd="4" destOrd="0" presId="urn:microsoft.com/office/officeart/2005/8/layout/arrow2"/>
    <dgm:cxn modelId="{46E60336-EB7E-4E85-B98B-445518B9F207}" type="presParOf" srcId="{F9E72637-802E-4634-8F53-84127E163F46}" destId="{04488EDD-370D-4B3B-820E-8D61A0789BC5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list1#1" loCatId="list" qsTypeId="urn:microsoft.com/office/officeart/2005/8/quickstyle/simple2#1" qsCatId="simple" csTypeId="urn:microsoft.com/office/officeart/2005/8/colors/colorful1" csCatId="colorful" phldr="1"/>
      <dgm:spPr/>
      <dgm:t>
        <a:bodyPr/>
        <a:lstStyle>
          <a:extLst/>
        </a:lstStyle>
        <a:p>
          <a:endParaRPr lang="en-US"/>
        </a:p>
      </dgm:t>
    </dgm:pt>
    <dgm:pt modelId="{787546C1-DD5C-4D6E-BFDD-D95A52E781AD}">
      <dgm:prSet phldrT="[Text]"/>
      <dgm:spPr/>
      <dgm:t>
        <a:bodyPr/>
        <a:lstStyle>
          <a:extLst/>
        </a:lstStyle>
        <a:p>
          <a:r>
            <a:rPr lang="en-US" dirty="0" smtClean="0"/>
            <a:t>Data Conflicts</a:t>
          </a:r>
          <a:endParaRPr lang="en-US" dirty="0"/>
        </a:p>
      </dgm:t>
    </dgm:pt>
    <dgm:pt modelId="{88942913-D2BB-4DEB-B0E7-EA2B7A6CD360}" type="par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579A9A07-8770-4AC1-9705-76E19F87D269}" type="sib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AC5265C1-0BAB-4984-A634-E4518A8EC253}">
      <dgm:prSet phldrT="[Text]"/>
      <dgm:spPr>
        <a:solidFill>
          <a:schemeClr val="accent3">
            <a:lumMod val="75000"/>
          </a:schemeClr>
        </a:solidFill>
      </dgm:spPr>
      <dgm:t>
        <a:bodyPr/>
        <a:lstStyle>
          <a:extLst/>
        </a:lstStyle>
        <a:p>
          <a:r>
            <a:rPr lang="en-US" dirty="0" smtClean="0"/>
            <a:t>Instance Heterogeneity	</a:t>
          </a:r>
          <a:endParaRPr lang="en-US" dirty="0"/>
        </a:p>
      </dgm:t>
    </dgm:pt>
    <dgm:pt modelId="{26A0947C-B518-417C-9D68-EC422DC1E3A5}" type="par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E68E8117-B3CB-464C-9711-4DBE8BF88216}" type="sib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F50BDB3E-817D-4A89-9D71-D9E0B029567B}">
      <dgm:prSet phldrT="[Text]"/>
      <dgm:spPr/>
      <dgm:t>
        <a:bodyPr/>
        <a:lstStyle>
          <a:extLst/>
        </a:lstStyle>
        <a:p>
          <a:r>
            <a:rPr lang="en-US" dirty="0" smtClean="0"/>
            <a:t>Structure Heterogeneity</a:t>
          </a:r>
          <a:endParaRPr lang="en-US" dirty="0"/>
        </a:p>
      </dgm:t>
    </dgm:pt>
    <dgm:pt modelId="{DE0B39BA-A6F3-455E-8022-365CCF701DB7}" type="par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25F4C625-3E51-442C-BBB8-3FA715271B27}" type="sib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9D58511D-D18C-46E6-ADFB-6CDE1389D37F}" type="pres">
      <dgm:prSet presAssocID="{8554BDF9-8515-4677-9942-0171F000F8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29EC7F92-6143-4EC7-AD17-ECAF75C06DC8}" type="pres">
      <dgm:prSet presAssocID="{787546C1-DD5C-4D6E-BFDD-D95A52E781AD}" presName="parentLin" presStyleCnt="0"/>
      <dgm:spPr/>
      <dgm:t>
        <a:bodyPr/>
        <a:lstStyle>
          <a:extLst/>
        </a:lstStyle>
        <a:p>
          <a:endParaRPr lang="en-US"/>
        </a:p>
      </dgm:t>
    </dgm:pt>
    <dgm:pt modelId="{F4F466C7-208D-4B4A-A865-9D82D8E9F892}" type="pres">
      <dgm:prSet presAssocID="{787546C1-DD5C-4D6E-BFDD-D95A52E781AD}" presName="parentLeftMargin" presStyleLbl="node1" presStyleIdx="0" presStyleCnt="3"/>
      <dgm:spPr/>
      <dgm:t>
        <a:bodyPr/>
        <a:lstStyle>
          <a:extLst/>
        </a:lstStyle>
        <a:p>
          <a:endParaRPr lang="en-US"/>
        </a:p>
      </dgm:t>
    </dgm:pt>
    <dgm:pt modelId="{8BC4E78D-0D98-4ED2-B23A-71FEC19A6436}" type="pres">
      <dgm:prSet presAssocID="{787546C1-DD5C-4D6E-BFDD-D95A52E781AD}" presName="parentText" presStyleLbl="node1" presStyleIdx="0" presStyleCnt="3" custScaleX="115633" custLinFactNeighborX="9276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129CDA7D-4C80-4698-AFD0-7208B5D9749E}" type="pres">
      <dgm:prSet presAssocID="{787546C1-DD5C-4D6E-BFDD-D95A52E781AD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EBA8CF1F-3B4A-4B6A-8877-CB03CDDAB1E9}" type="pres">
      <dgm:prSet presAssocID="{787546C1-DD5C-4D6E-BFDD-D95A52E781AD}" presName="childText" presStyleLbl="alignAcc1" presStyleIdx="0" presStyleCnt="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8BC0D01A-9D98-495C-93AA-A7D9631CDDAD}" type="pres">
      <dgm:prSet presAssocID="{579A9A07-8770-4AC1-9705-76E19F87D269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D4434ECF-2146-46AC-B62E-87AB389C995A}" type="pres">
      <dgm:prSet presAssocID="{AC5265C1-0BAB-4984-A634-E4518A8EC253}" presName="parentLin" presStyleCnt="0"/>
      <dgm:spPr/>
      <dgm:t>
        <a:bodyPr/>
        <a:lstStyle>
          <a:extLst/>
        </a:lstStyle>
        <a:p>
          <a:endParaRPr lang="en-US"/>
        </a:p>
      </dgm:t>
    </dgm:pt>
    <dgm:pt modelId="{06B5F591-72E0-4CFF-9799-36D4050BD51D}" type="pres">
      <dgm:prSet presAssocID="{AC5265C1-0BAB-4984-A634-E4518A8EC253}" presName="parentLeftMargin" presStyleLbl="node1" presStyleIdx="0" presStyleCnt="3"/>
      <dgm:spPr/>
      <dgm:t>
        <a:bodyPr/>
        <a:lstStyle>
          <a:extLst/>
        </a:lstStyle>
        <a:p>
          <a:endParaRPr lang="en-US"/>
        </a:p>
      </dgm:t>
    </dgm:pt>
    <dgm:pt modelId="{12E5634D-BCAA-48AB-BADB-754A15E9B7AC}" type="pres">
      <dgm:prSet presAssocID="{AC5265C1-0BAB-4984-A634-E4518A8EC253}" presName="parentText" presStyleLbl="node1" presStyleIdx="1" presStyleCnt="3" custScaleX="116958" custLinFactNeighborX="9276" custLinFactNeighborY="-2742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3DAA9763-50F6-4CC4-B6DA-0A4C45FFB361}" type="pres">
      <dgm:prSet presAssocID="{AC5265C1-0BAB-4984-A634-E4518A8EC253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51228DB3-E7D4-486B-A0C1-9A59D129891F}" type="pres">
      <dgm:prSet presAssocID="{AC5265C1-0BAB-4984-A634-E4518A8EC253}" presName="childText" presStyleLbl="alignAcc1" presStyleIdx="1" presStyleCnt="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ECC02425-44D1-4F4C-B5D6-13442CA71F2A}" type="pres">
      <dgm:prSet presAssocID="{E68E8117-B3CB-464C-9711-4DBE8BF88216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98CD7476-6A48-4BD0-A0B1-E79081300878}" type="pres">
      <dgm:prSet presAssocID="{F50BDB3E-817D-4A89-9D71-D9E0B029567B}" presName="parentLin" presStyleCnt="0"/>
      <dgm:spPr/>
      <dgm:t>
        <a:bodyPr/>
        <a:lstStyle>
          <a:extLst/>
        </a:lstStyle>
        <a:p>
          <a:endParaRPr lang="en-US"/>
        </a:p>
      </dgm:t>
    </dgm:pt>
    <dgm:pt modelId="{63AA2D3F-331D-492F-82D5-8A2B6C78BAAD}" type="pres">
      <dgm:prSet presAssocID="{F50BDB3E-817D-4A89-9D71-D9E0B029567B}" presName="parentLeftMargin" presStyleLbl="node1" presStyleIdx="1" presStyleCnt="3"/>
      <dgm:spPr/>
      <dgm:t>
        <a:bodyPr/>
        <a:lstStyle>
          <a:extLst/>
        </a:lstStyle>
        <a:p>
          <a:endParaRPr lang="en-US"/>
        </a:p>
      </dgm:t>
    </dgm:pt>
    <dgm:pt modelId="{2CFD44AC-C5B0-407B-B2EE-07415AFE4DC4}" type="pres">
      <dgm:prSet presAssocID="{F50BDB3E-817D-4A89-9D71-D9E0B029567B}" presName="parentText" presStyleLbl="node1" presStyleIdx="2" presStyleCnt="3" custScaleX="116959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E27A153A-8ADD-4646-B3A3-509A74CD0695}" type="pres">
      <dgm:prSet presAssocID="{F50BDB3E-817D-4A89-9D71-D9E0B029567B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2DB5D132-AB90-49A4-A479-F0988A86E33E}" type="pres">
      <dgm:prSet presAssocID="{F50BDB3E-817D-4A89-9D71-D9E0B029567B}" presName="childText" presStyleLbl="alignAcc1" presStyleIdx="2" presStyleCnt="3" custLinFactNeighborX="-197" custLinFactNeighborY="-1646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</dgm:ptLst>
  <dgm:cxnLst>
    <dgm:cxn modelId="{579A338B-B5D8-4240-8867-8564B0DC96F3}" srcId="{8554BDF9-8515-4677-9942-0171F000F8EB}" destId="{AC5265C1-0BAB-4984-A634-E4518A8EC253}" srcOrd="1" destOrd="0" parTransId="{26A0947C-B518-417C-9D68-EC422DC1E3A5}" sibTransId="{E68E8117-B3CB-464C-9711-4DBE8BF88216}"/>
    <dgm:cxn modelId="{29E5ECAF-FB67-4F80-A8B7-08B962C3F700}" type="presOf" srcId="{F50BDB3E-817D-4A89-9D71-D9E0B029567B}" destId="{63AA2D3F-331D-492F-82D5-8A2B6C78BAAD}" srcOrd="0" destOrd="0" presId="urn:microsoft.com/office/officeart/2005/8/layout/list1#1"/>
    <dgm:cxn modelId="{E8EF61B1-515C-44F0-9393-3A960B69FA7A}" srcId="{8554BDF9-8515-4677-9942-0171F000F8EB}" destId="{F50BDB3E-817D-4A89-9D71-D9E0B029567B}" srcOrd="2" destOrd="0" parTransId="{DE0B39BA-A6F3-455E-8022-365CCF701DB7}" sibTransId="{25F4C625-3E51-442C-BBB8-3FA715271B27}"/>
    <dgm:cxn modelId="{2704B747-5938-44A2-91F7-53980911F402}" type="presOf" srcId="{AC5265C1-0BAB-4984-A634-E4518A8EC253}" destId="{06B5F591-72E0-4CFF-9799-36D4050BD51D}" srcOrd="0" destOrd="0" presId="urn:microsoft.com/office/officeart/2005/8/layout/list1#1"/>
    <dgm:cxn modelId="{35A4F34E-649A-432B-86F3-A0887E77C761}" type="presOf" srcId="{8554BDF9-8515-4677-9942-0171F000F8EB}" destId="{9D58511D-D18C-46E6-ADFB-6CDE1389D37F}" srcOrd="0" destOrd="0" presId="urn:microsoft.com/office/officeart/2005/8/layout/list1#1"/>
    <dgm:cxn modelId="{82095984-93A2-449D-A81B-DC693E589CEE}" type="presOf" srcId="{F50BDB3E-817D-4A89-9D71-D9E0B029567B}" destId="{2CFD44AC-C5B0-407B-B2EE-07415AFE4DC4}" srcOrd="1" destOrd="0" presId="urn:microsoft.com/office/officeart/2005/8/layout/list1#1"/>
    <dgm:cxn modelId="{807E7D27-BFB0-4EF0-8745-729A56949063}" type="presOf" srcId="{AC5265C1-0BAB-4984-A634-E4518A8EC253}" destId="{12E5634D-BCAA-48AB-BADB-754A15E9B7AC}" srcOrd="1" destOrd="0" presId="urn:microsoft.com/office/officeart/2005/8/layout/list1#1"/>
    <dgm:cxn modelId="{DFAEFA4C-B3B0-4C4E-BCD8-BFB53D07C5D0}" srcId="{8554BDF9-8515-4677-9942-0171F000F8EB}" destId="{787546C1-DD5C-4D6E-BFDD-D95A52E781AD}" srcOrd="0" destOrd="0" parTransId="{88942913-D2BB-4DEB-B0E7-EA2B7A6CD360}" sibTransId="{579A9A07-8770-4AC1-9705-76E19F87D269}"/>
    <dgm:cxn modelId="{71D4C8A5-0E2F-4D77-AFB9-675097985E96}" type="presOf" srcId="{787546C1-DD5C-4D6E-BFDD-D95A52E781AD}" destId="{F4F466C7-208D-4B4A-A865-9D82D8E9F892}" srcOrd="0" destOrd="0" presId="urn:microsoft.com/office/officeart/2005/8/layout/list1#1"/>
    <dgm:cxn modelId="{F7B49FE2-6703-4DAA-AE11-B42F67C8930F}" type="presOf" srcId="{787546C1-DD5C-4D6E-BFDD-D95A52E781AD}" destId="{8BC4E78D-0D98-4ED2-B23A-71FEC19A6436}" srcOrd="1" destOrd="0" presId="urn:microsoft.com/office/officeart/2005/8/layout/list1#1"/>
    <dgm:cxn modelId="{000C4C5F-54E7-4C24-808C-B1DA1C3A37C1}" type="presParOf" srcId="{9D58511D-D18C-46E6-ADFB-6CDE1389D37F}" destId="{29EC7F92-6143-4EC7-AD17-ECAF75C06DC8}" srcOrd="0" destOrd="0" presId="urn:microsoft.com/office/officeart/2005/8/layout/list1#1"/>
    <dgm:cxn modelId="{7ED25113-B020-4435-8F9E-42F4F42D176E}" type="presParOf" srcId="{29EC7F92-6143-4EC7-AD17-ECAF75C06DC8}" destId="{F4F466C7-208D-4B4A-A865-9D82D8E9F892}" srcOrd="0" destOrd="0" presId="urn:microsoft.com/office/officeart/2005/8/layout/list1#1"/>
    <dgm:cxn modelId="{04BBF2F9-7C83-45A9-8580-11E50BC1594F}" type="presParOf" srcId="{29EC7F92-6143-4EC7-AD17-ECAF75C06DC8}" destId="{8BC4E78D-0D98-4ED2-B23A-71FEC19A6436}" srcOrd="1" destOrd="0" presId="urn:microsoft.com/office/officeart/2005/8/layout/list1#1"/>
    <dgm:cxn modelId="{8B81176D-CA47-40BF-A898-2FCF67A67037}" type="presParOf" srcId="{9D58511D-D18C-46E6-ADFB-6CDE1389D37F}" destId="{129CDA7D-4C80-4698-AFD0-7208B5D9749E}" srcOrd="1" destOrd="0" presId="urn:microsoft.com/office/officeart/2005/8/layout/list1#1"/>
    <dgm:cxn modelId="{04936839-4481-440C-AF3A-05D458B05F76}" type="presParOf" srcId="{9D58511D-D18C-46E6-ADFB-6CDE1389D37F}" destId="{EBA8CF1F-3B4A-4B6A-8877-CB03CDDAB1E9}" srcOrd="2" destOrd="0" presId="urn:microsoft.com/office/officeart/2005/8/layout/list1#1"/>
    <dgm:cxn modelId="{5A283223-7EED-4C1D-9747-87C7B67585B9}" type="presParOf" srcId="{9D58511D-D18C-46E6-ADFB-6CDE1389D37F}" destId="{8BC0D01A-9D98-495C-93AA-A7D9631CDDAD}" srcOrd="3" destOrd="0" presId="urn:microsoft.com/office/officeart/2005/8/layout/list1#1"/>
    <dgm:cxn modelId="{4092D9DC-1F1F-45F6-8974-51F678641292}" type="presParOf" srcId="{9D58511D-D18C-46E6-ADFB-6CDE1389D37F}" destId="{D4434ECF-2146-46AC-B62E-87AB389C995A}" srcOrd="4" destOrd="0" presId="urn:microsoft.com/office/officeart/2005/8/layout/list1#1"/>
    <dgm:cxn modelId="{D7FED7D7-E775-4B25-A20F-6CA5073AAE0E}" type="presParOf" srcId="{D4434ECF-2146-46AC-B62E-87AB389C995A}" destId="{06B5F591-72E0-4CFF-9799-36D4050BD51D}" srcOrd="0" destOrd="0" presId="urn:microsoft.com/office/officeart/2005/8/layout/list1#1"/>
    <dgm:cxn modelId="{58CE08F5-05BE-4318-828D-41762E981DA2}" type="presParOf" srcId="{D4434ECF-2146-46AC-B62E-87AB389C995A}" destId="{12E5634D-BCAA-48AB-BADB-754A15E9B7AC}" srcOrd="1" destOrd="0" presId="urn:microsoft.com/office/officeart/2005/8/layout/list1#1"/>
    <dgm:cxn modelId="{30E8BA7A-933D-4EC2-89FA-D511145F6613}" type="presParOf" srcId="{9D58511D-D18C-46E6-ADFB-6CDE1389D37F}" destId="{3DAA9763-50F6-4CC4-B6DA-0A4C45FFB361}" srcOrd="5" destOrd="0" presId="urn:microsoft.com/office/officeart/2005/8/layout/list1#1"/>
    <dgm:cxn modelId="{8ABE50DA-F79B-4D44-B6CA-420E9E59237A}" type="presParOf" srcId="{9D58511D-D18C-46E6-ADFB-6CDE1389D37F}" destId="{51228DB3-E7D4-486B-A0C1-9A59D129891F}" srcOrd="6" destOrd="0" presId="urn:microsoft.com/office/officeart/2005/8/layout/list1#1"/>
    <dgm:cxn modelId="{531C5716-0DA7-4DEE-81FA-733C41094EA5}" type="presParOf" srcId="{9D58511D-D18C-46E6-ADFB-6CDE1389D37F}" destId="{ECC02425-44D1-4F4C-B5D6-13442CA71F2A}" srcOrd="7" destOrd="0" presId="urn:microsoft.com/office/officeart/2005/8/layout/list1#1"/>
    <dgm:cxn modelId="{A9678295-CA70-44E4-944A-D2D99582CF12}" type="presParOf" srcId="{9D58511D-D18C-46E6-ADFB-6CDE1389D37F}" destId="{98CD7476-6A48-4BD0-A0B1-E79081300878}" srcOrd="8" destOrd="0" presId="urn:microsoft.com/office/officeart/2005/8/layout/list1#1"/>
    <dgm:cxn modelId="{C4FF9157-6520-4650-9742-2538A5101AB6}" type="presParOf" srcId="{98CD7476-6A48-4BD0-A0B1-E79081300878}" destId="{63AA2D3F-331D-492F-82D5-8A2B6C78BAAD}" srcOrd="0" destOrd="0" presId="urn:microsoft.com/office/officeart/2005/8/layout/list1#1"/>
    <dgm:cxn modelId="{AFCE6380-33F0-4EB4-9EB1-EB91EBBB54E6}" type="presParOf" srcId="{98CD7476-6A48-4BD0-A0B1-E79081300878}" destId="{2CFD44AC-C5B0-407B-B2EE-07415AFE4DC4}" srcOrd="1" destOrd="0" presId="urn:microsoft.com/office/officeart/2005/8/layout/list1#1"/>
    <dgm:cxn modelId="{64201907-8ED2-44CF-A5F4-B66C5DA400EE}" type="presParOf" srcId="{9D58511D-D18C-46E6-ADFB-6CDE1389D37F}" destId="{E27A153A-8ADD-4646-B3A3-509A74CD0695}" srcOrd="9" destOrd="0" presId="urn:microsoft.com/office/officeart/2005/8/layout/list1#1"/>
    <dgm:cxn modelId="{08C87360-5A96-428A-BDBF-67B6C048BD87}" type="presParOf" srcId="{9D58511D-D18C-46E6-ADFB-6CDE1389D37F}" destId="{2DB5D132-AB90-49A4-A479-F0988A86E33E}" srcOrd="1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list1#1" loCatId="list" qsTypeId="urn:microsoft.com/office/officeart/2005/8/quickstyle/simple2#1" qsCatId="simple" csTypeId="urn:microsoft.com/office/officeart/2005/8/colors/colorful1" csCatId="colorful" phldr="1"/>
      <dgm:spPr/>
      <dgm:t>
        <a:bodyPr/>
        <a:lstStyle>
          <a:extLst/>
        </a:lstStyle>
        <a:p>
          <a:endParaRPr lang="en-US"/>
        </a:p>
      </dgm:t>
    </dgm:pt>
    <dgm:pt modelId="{787546C1-DD5C-4D6E-BFDD-D95A52E781AD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>
          <a:extLst/>
        </a:lstStyle>
        <a:p>
          <a:r>
            <a:rPr lang="en-US" dirty="0" smtClean="0"/>
            <a:t>Data Conflicts</a:t>
          </a:r>
          <a:endParaRPr lang="en-US" dirty="0"/>
        </a:p>
      </dgm:t>
    </dgm:pt>
    <dgm:pt modelId="{88942913-D2BB-4DEB-B0E7-EA2B7A6CD360}" type="par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579A9A07-8770-4AC1-9705-76E19F87D269}" type="sib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AC5265C1-0BAB-4984-A634-E4518A8EC253}">
      <dgm:prSet phldrT="[Text]"/>
      <dgm:spPr>
        <a:solidFill>
          <a:schemeClr val="bg2">
            <a:lumMod val="75000"/>
          </a:schemeClr>
        </a:solidFill>
      </dgm:spPr>
      <dgm:t>
        <a:bodyPr/>
        <a:lstStyle>
          <a:extLst/>
        </a:lstStyle>
        <a:p>
          <a:r>
            <a:rPr lang="en-US" dirty="0" smtClean="0"/>
            <a:t>Instance Heterogeneity	</a:t>
          </a:r>
          <a:endParaRPr lang="en-US" dirty="0"/>
        </a:p>
      </dgm:t>
    </dgm:pt>
    <dgm:pt modelId="{26A0947C-B518-417C-9D68-EC422DC1E3A5}" type="par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E68E8117-B3CB-464C-9711-4DBE8BF88216}" type="sib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F50BDB3E-817D-4A89-9D71-D9E0B029567B}">
      <dgm:prSet phldrT="[Text]"/>
      <dgm:spPr/>
      <dgm:t>
        <a:bodyPr/>
        <a:lstStyle>
          <a:extLst/>
        </a:lstStyle>
        <a:p>
          <a:r>
            <a:rPr lang="en-US" dirty="0" smtClean="0"/>
            <a:t>Structure Heterogeneity</a:t>
          </a:r>
          <a:endParaRPr lang="en-US" dirty="0"/>
        </a:p>
      </dgm:t>
    </dgm:pt>
    <dgm:pt modelId="{DE0B39BA-A6F3-455E-8022-365CCF701DB7}" type="par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25F4C625-3E51-442C-BBB8-3FA715271B27}" type="sib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9D58511D-D18C-46E6-ADFB-6CDE1389D37F}" type="pres">
      <dgm:prSet presAssocID="{8554BDF9-8515-4677-9942-0171F000F8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29EC7F92-6143-4EC7-AD17-ECAF75C06DC8}" type="pres">
      <dgm:prSet presAssocID="{787546C1-DD5C-4D6E-BFDD-D95A52E781AD}" presName="parentLin" presStyleCnt="0"/>
      <dgm:spPr/>
      <dgm:t>
        <a:bodyPr/>
        <a:lstStyle>
          <a:extLst/>
        </a:lstStyle>
        <a:p>
          <a:endParaRPr lang="en-US"/>
        </a:p>
      </dgm:t>
    </dgm:pt>
    <dgm:pt modelId="{F4F466C7-208D-4B4A-A865-9D82D8E9F892}" type="pres">
      <dgm:prSet presAssocID="{787546C1-DD5C-4D6E-BFDD-D95A52E781AD}" presName="parentLeftMargin" presStyleLbl="node1" presStyleIdx="0" presStyleCnt="3"/>
      <dgm:spPr/>
      <dgm:t>
        <a:bodyPr/>
        <a:lstStyle>
          <a:extLst/>
        </a:lstStyle>
        <a:p>
          <a:endParaRPr lang="en-US"/>
        </a:p>
      </dgm:t>
    </dgm:pt>
    <dgm:pt modelId="{8BC4E78D-0D98-4ED2-B23A-71FEC19A6436}" type="pres">
      <dgm:prSet presAssocID="{787546C1-DD5C-4D6E-BFDD-D95A52E781AD}" presName="parentText" presStyleLbl="node1" presStyleIdx="0" presStyleCnt="3" custScaleX="115633" custLinFactNeighborX="9276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129CDA7D-4C80-4698-AFD0-7208B5D9749E}" type="pres">
      <dgm:prSet presAssocID="{787546C1-DD5C-4D6E-BFDD-D95A52E781AD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EBA8CF1F-3B4A-4B6A-8877-CB03CDDAB1E9}" type="pres">
      <dgm:prSet presAssocID="{787546C1-DD5C-4D6E-BFDD-D95A52E781AD}" presName="childText" presStyleLbl="alignAcc1" presStyleIdx="0" presStyleCnt="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8BC0D01A-9D98-495C-93AA-A7D9631CDDAD}" type="pres">
      <dgm:prSet presAssocID="{579A9A07-8770-4AC1-9705-76E19F87D269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D4434ECF-2146-46AC-B62E-87AB389C995A}" type="pres">
      <dgm:prSet presAssocID="{AC5265C1-0BAB-4984-A634-E4518A8EC253}" presName="parentLin" presStyleCnt="0"/>
      <dgm:spPr/>
      <dgm:t>
        <a:bodyPr/>
        <a:lstStyle>
          <a:extLst/>
        </a:lstStyle>
        <a:p>
          <a:endParaRPr lang="en-US"/>
        </a:p>
      </dgm:t>
    </dgm:pt>
    <dgm:pt modelId="{06B5F591-72E0-4CFF-9799-36D4050BD51D}" type="pres">
      <dgm:prSet presAssocID="{AC5265C1-0BAB-4984-A634-E4518A8EC253}" presName="parentLeftMargin" presStyleLbl="node1" presStyleIdx="0" presStyleCnt="3"/>
      <dgm:spPr/>
      <dgm:t>
        <a:bodyPr/>
        <a:lstStyle>
          <a:extLst/>
        </a:lstStyle>
        <a:p>
          <a:endParaRPr lang="en-US"/>
        </a:p>
      </dgm:t>
    </dgm:pt>
    <dgm:pt modelId="{12E5634D-BCAA-48AB-BADB-754A15E9B7AC}" type="pres">
      <dgm:prSet presAssocID="{AC5265C1-0BAB-4984-A634-E4518A8EC253}" presName="parentText" presStyleLbl="node1" presStyleIdx="1" presStyleCnt="3" custScaleX="116958" custLinFactNeighborX="9276" custLinFactNeighborY="-2742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3DAA9763-50F6-4CC4-B6DA-0A4C45FFB361}" type="pres">
      <dgm:prSet presAssocID="{AC5265C1-0BAB-4984-A634-E4518A8EC253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51228DB3-E7D4-486B-A0C1-9A59D129891F}" type="pres">
      <dgm:prSet presAssocID="{AC5265C1-0BAB-4984-A634-E4518A8EC253}" presName="childText" presStyleLbl="alignAcc1" presStyleIdx="1" presStyleCnt="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ECC02425-44D1-4F4C-B5D6-13442CA71F2A}" type="pres">
      <dgm:prSet presAssocID="{E68E8117-B3CB-464C-9711-4DBE8BF88216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98CD7476-6A48-4BD0-A0B1-E79081300878}" type="pres">
      <dgm:prSet presAssocID="{F50BDB3E-817D-4A89-9D71-D9E0B029567B}" presName="parentLin" presStyleCnt="0"/>
      <dgm:spPr/>
      <dgm:t>
        <a:bodyPr/>
        <a:lstStyle>
          <a:extLst/>
        </a:lstStyle>
        <a:p>
          <a:endParaRPr lang="en-US"/>
        </a:p>
      </dgm:t>
    </dgm:pt>
    <dgm:pt modelId="{63AA2D3F-331D-492F-82D5-8A2B6C78BAAD}" type="pres">
      <dgm:prSet presAssocID="{F50BDB3E-817D-4A89-9D71-D9E0B029567B}" presName="parentLeftMargin" presStyleLbl="node1" presStyleIdx="1" presStyleCnt="3"/>
      <dgm:spPr/>
      <dgm:t>
        <a:bodyPr/>
        <a:lstStyle>
          <a:extLst/>
        </a:lstStyle>
        <a:p>
          <a:endParaRPr lang="en-US"/>
        </a:p>
      </dgm:t>
    </dgm:pt>
    <dgm:pt modelId="{2CFD44AC-C5B0-407B-B2EE-07415AFE4DC4}" type="pres">
      <dgm:prSet presAssocID="{F50BDB3E-817D-4A89-9D71-D9E0B029567B}" presName="parentText" presStyleLbl="node1" presStyleIdx="2" presStyleCnt="3" custScaleX="116959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E27A153A-8ADD-4646-B3A3-509A74CD0695}" type="pres">
      <dgm:prSet presAssocID="{F50BDB3E-817D-4A89-9D71-D9E0B029567B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2DB5D132-AB90-49A4-A479-F0988A86E33E}" type="pres">
      <dgm:prSet presAssocID="{F50BDB3E-817D-4A89-9D71-D9E0B029567B}" presName="childText" presStyleLbl="alignAcc1" presStyleIdx="2" presStyleCnt="3" custLinFactNeighborX="-197" custLinFactNeighborY="-1646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</dgm:ptLst>
  <dgm:cxnLst>
    <dgm:cxn modelId="{A444D282-E39B-4737-9FE7-541129196FD8}" type="presOf" srcId="{F50BDB3E-817D-4A89-9D71-D9E0B029567B}" destId="{63AA2D3F-331D-492F-82D5-8A2B6C78BAAD}" srcOrd="0" destOrd="0" presId="urn:microsoft.com/office/officeart/2005/8/layout/list1#1"/>
    <dgm:cxn modelId="{DFAEFA4C-B3B0-4C4E-BCD8-BFB53D07C5D0}" srcId="{8554BDF9-8515-4677-9942-0171F000F8EB}" destId="{787546C1-DD5C-4D6E-BFDD-D95A52E781AD}" srcOrd="0" destOrd="0" parTransId="{88942913-D2BB-4DEB-B0E7-EA2B7A6CD360}" sibTransId="{579A9A07-8770-4AC1-9705-76E19F87D269}"/>
    <dgm:cxn modelId="{86D975D4-3187-4236-AFF8-737C25AADA50}" type="presOf" srcId="{8554BDF9-8515-4677-9942-0171F000F8EB}" destId="{9D58511D-D18C-46E6-ADFB-6CDE1389D37F}" srcOrd="0" destOrd="0" presId="urn:microsoft.com/office/officeart/2005/8/layout/list1#1"/>
    <dgm:cxn modelId="{F1DADEB5-A8EC-4E10-A74A-37A6C0EDCFEA}" type="presOf" srcId="{787546C1-DD5C-4D6E-BFDD-D95A52E781AD}" destId="{8BC4E78D-0D98-4ED2-B23A-71FEC19A6436}" srcOrd="1" destOrd="0" presId="urn:microsoft.com/office/officeart/2005/8/layout/list1#1"/>
    <dgm:cxn modelId="{579A338B-B5D8-4240-8867-8564B0DC96F3}" srcId="{8554BDF9-8515-4677-9942-0171F000F8EB}" destId="{AC5265C1-0BAB-4984-A634-E4518A8EC253}" srcOrd="1" destOrd="0" parTransId="{26A0947C-B518-417C-9D68-EC422DC1E3A5}" sibTransId="{E68E8117-B3CB-464C-9711-4DBE8BF88216}"/>
    <dgm:cxn modelId="{E8EF61B1-515C-44F0-9393-3A960B69FA7A}" srcId="{8554BDF9-8515-4677-9942-0171F000F8EB}" destId="{F50BDB3E-817D-4A89-9D71-D9E0B029567B}" srcOrd="2" destOrd="0" parTransId="{DE0B39BA-A6F3-455E-8022-365CCF701DB7}" sibTransId="{25F4C625-3E51-442C-BBB8-3FA715271B27}"/>
    <dgm:cxn modelId="{6FB5CE14-92AD-4C53-AF79-9545D1F4778C}" type="presOf" srcId="{787546C1-DD5C-4D6E-BFDD-D95A52E781AD}" destId="{F4F466C7-208D-4B4A-A865-9D82D8E9F892}" srcOrd="0" destOrd="0" presId="urn:microsoft.com/office/officeart/2005/8/layout/list1#1"/>
    <dgm:cxn modelId="{9B06FE17-6F84-4C2D-AB76-876D51CD5B0B}" type="presOf" srcId="{AC5265C1-0BAB-4984-A634-E4518A8EC253}" destId="{06B5F591-72E0-4CFF-9799-36D4050BD51D}" srcOrd="0" destOrd="0" presId="urn:microsoft.com/office/officeart/2005/8/layout/list1#1"/>
    <dgm:cxn modelId="{A04AE6C5-4952-445B-924C-2894C8C8784F}" type="presOf" srcId="{AC5265C1-0BAB-4984-A634-E4518A8EC253}" destId="{12E5634D-BCAA-48AB-BADB-754A15E9B7AC}" srcOrd="1" destOrd="0" presId="urn:microsoft.com/office/officeart/2005/8/layout/list1#1"/>
    <dgm:cxn modelId="{FA23A306-7EC8-4480-8BEF-F102BD6BC3A3}" type="presOf" srcId="{F50BDB3E-817D-4A89-9D71-D9E0B029567B}" destId="{2CFD44AC-C5B0-407B-B2EE-07415AFE4DC4}" srcOrd="1" destOrd="0" presId="urn:microsoft.com/office/officeart/2005/8/layout/list1#1"/>
    <dgm:cxn modelId="{3A5D42A0-C2B3-4FCA-8869-986A98014E33}" type="presParOf" srcId="{9D58511D-D18C-46E6-ADFB-6CDE1389D37F}" destId="{29EC7F92-6143-4EC7-AD17-ECAF75C06DC8}" srcOrd="0" destOrd="0" presId="urn:microsoft.com/office/officeart/2005/8/layout/list1#1"/>
    <dgm:cxn modelId="{CA8F2CF9-FEA1-4D14-B002-1606C641CAD2}" type="presParOf" srcId="{29EC7F92-6143-4EC7-AD17-ECAF75C06DC8}" destId="{F4F466C7-208D-4B4A-A865-9D82D8E9F892}" srcOrd="0" destOrd="0" presId="urn:microsoft.com/office/officeart/2005/8/layout/list1#1"/>
    <dgm:cxn modelId="{EF729A28-BB3E-4171-BCD2-CC41197ED401}" type="presParOf" srcId="{29EC7F92-6143-4EC7-AD17-ECAF75C06DC8}" destId="{8BC4E78D-0D98-4ED2-B23A-71FEC19A6436}" srcOrd="1" destOrd="0" presId="urn:microsoft.com/office/officeart/2005/8/layout/list1#1"/>
    <dgm:cxn modelId="{ED0108EB-F755-4A17-B8EF-27DC6BBB3440}" type="presParOf" srcId="{9D58511D-D18C-46E6-ADFB-6CDE1389D37F}" destId="{129CDA7D-4C80-4698-AFD0-7208B5D9749E}" srcOrd="1" destOrd="0" presId="urn:microsoft.com/office/officeart/2005/8/layout/list1#1"/>
    <dgm:cxn modelId="{D48E5827-19AF-4036-8627-23F56B7814D2}" type="presParOf" srcId="{9D58511D-D18C-46E6-ADFB-6CDE1389D37F}" destId="{EBA8CF1F-3B4A-4B6A-8877-CB03CDDAB1E9}" srcOrd="2" destOrd="0" presId="urn:microsoft.com/office/officeart/2005/8/layout/list1#1"/>
    <dgm:cxn modelId="{D9BD5A45-6173-4402-9B04-2425ACA964F0}" type="presParOf" srcId="{9D58511D-D18C-46E6-ADFB-6CDE1389D37F}" destId="{8BC0D01A-9D98-495C-93AA-A7D9631CDDAD}" srcOrd="3" destOrd="0" presId="urn:microsoft.com/office/officeart/2005/8/layout/list1#1"/>
    <dgm:cxn modelId="{7B629EFD-FBA5-4480-8EA8-634B74B2B7A1}" type="presParOf" srcId="{9D58511D-D18C-46E6-ADFB-6CDE1389D37F}" destId="{D4434ECF-2146-46AC-B62E-87AB389C995A}" srcOrd="4" destOrd="0" presId="urn:microsoft.com/office/officeart/2005/8/layout/list1#1"/>
    <dgm:cxn modelId="{F67F09CD-61F4-4F4A-95E2-3A2695125650}" type="presParOf" srcId="{D4434ECF-2146-46AC-B62E-87AB389C995A}" destId="{06B5F591-72E0-4CFF-9799-36D4050BD51D}" srcOrd="0" destOrd="0" presId="urn:microsoft.com/office/officeart/2005/8/layout/list1#1"/>
    <dgm:cxn modelId="{0DE099C9-3C0D-419E-8B66-6B63911C9BCD}" type="presParOf" srcId="{D4434ECF-2146-46AC-B62E-87AB389C995A}" destId="{12E5634D-BCAA-48AB-BADB-754A15E9B7AC}" srcOrd="1" destOrd="0" presId="urn:microsoft.com/office/officeart/2005/8/layout/list1#1"/>
    <dgm:cxn modelId="{45EAAEC3-8481-496A-81D6-F3892949A48A}" type="presParOf" srcId="{9D58511D-D18C-46E6-ADFB-6CDE1389D37F}" destId="{3DAA9763-50F6-4CC4-B6DA-0A4C45FFB361}" srcOrd="5" destOrd="0" presId="urn:microsoft.com/office/officeart/2005/8/layout/list1#1"/>
    <dgm:cxn modelId="{D9E1A929-22A2-495A-8E4C-B9EF8B00A0B2}" type="presParOf" srcId="{9D58511D-D18C-46E6-ADFB-6CDE1389D37F}" destId="{51228DB3-E7D4-486B-A0C1-9A59D129891F}" srcOrd="6" destOrd="0" presId="urn:microsoft.com/office/officeart/2005/8/layout/list1#1"/>
    <dgm:cxn modelId="{C78073B4-F7B3-43CB-AF84-75FAC282FDD7}" type="presParOf" srcId="{9D58511D-D18C-46E6-ADFB-6CDE1389D37F}" destId="{ECC02425-44D1-4F4C-B5D6-13442CA71F2A}" srcOrd="7" destOrd="0" presId="urn:microsoft.com/office/officeart/2005/8/layout/list1#1"/>
    <dgm:cxn modelId="{997CA8C6-083B-4207-9F67-4463CC55E937}" type="presParOf" srcId="{9D58511D-D18C-46E6-ADFB-6CDE1389D37F}" destId="{98CD7476-6A48-4BD0-A0B1-E79081300878}" srcOrd="8" destOrd="0" presId="urn:microsoft.com/office/officeart/2005/8/layout/list1#1"/>
    <dgm:cxn modelId="{B7DFE541-D628-4A66-A0F5-E9F1CF3EE1F3}" type="presParOf" srcId="{98CD7476-6A48-4BD0-A0B1-E79081300878}" destId="{63AA2D3F-331D-492F-82D5-8A2B6C78BAAD}" srcOrd="0" destOrd="0" presId="urn:microsoft.com/office/officeart/2005/8/layout/list1#1"/>
    <dgm:cxn modelId="{D3368050-C211-4A9F-BCE6-4B3C85C320CE}" type="presParOf" srcId="{98CD7476-6A48-4BD0-A0B1-E79081300878}" destId="{2CFD44AC-C5B0-407B-B2EE-07415AFE4DC4}" srcOrd="1" destOrd="0" presId="urn:microsoft.com/office/officeart/2005/8/layout/list1#1"/>
    <dgm:cxn modelId="{3C3C1A9A-411F-4526-B930-81AEA68B43B1}" type="presParOf" srcId="{9D58511D-D18C-46E6-ADFB-6CDE1389D37F}" destId="{E27A153A-8ADD-4646-B3A3-509A74CD0695}" srcOrd="9" destOrd="0" presId="urn:microsoft.com/office/officeart/2005/8/layout/list1#1"/>
    <dgm:cxn modelId="{D7756558-4FCC-409D-BF09-9E44EB8E6B6F}" type="presParOf" srcId="{9D58511D-D18C-46E6-ADFB-6CDE1389D37F}" destId="{2DB5D132-AB90-49A4-A479-F0988A86E33E}" srcOrd="1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list1#1" loCatId="list" qsTypeId="urn:microsoft.com/office/officeart/2005/8/quickstyle/simple2#1" qsCatId="simple" csTypeId="urn:microsoft.com/office/officeart/2005/8/colors/colorful1" csCatId="colorful" phldr="1"/>
      <dgm:spPr/>
      <dgm:t>
        <a:bodyPr/>
        <a:lstStyle>
          <a:extLst/>
        </a:lstStyle>
        <a:p>
          <a:endParaRPr lang="en-US"/>
        </a:p>
      </dgm:t>
    </dgm:pt>
    <dgm:pt modelId="{787546C1-DD5C-4D6E-BFDD-D95A52E781AD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>
          <a:extLst/>
        </a:lstStyle>
        <a:p>
          <a:r>
            <a:rPr lang="en-US" dirty="0" smtClean="0"/>
            <a:t>Data Conflicts</a:t>
          </a:r>
          <a:endParaRPr lang="en-US" dirty="0"/>
        </a:p>
      </dgm:t>
    </dgm:pt>
    <dgm:pt modelId="{88942913-D2BB-4DEB-B0E7-EA2B7A6CD360}" type="par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579A9A07-8770-4AC1-9705-76E19F87D269}" type="sib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AC5265C1-0BAB-4984-A634-E4518A8EC253}">
      <dgm:prSet phldrT="[Text]"/>
      <dgm:spPr>
        <a:solidFill>
          <a:schemeClr val="accent3">
            <a:lumMod val="75000"/>
          </a:schemeClr>
        </a:solidFill>
      </dgm:spPr>
      <dgm:t>
        <a:bodyPr/>
        <a:lstStyle>
          <a:extLst/>
        </a:lstStyle>
        <a:p>
          <a:r>
            <a:rPr lang="en-US" dirty="0" smtClean="0"/>
            <a:t>Instance Heterogeneity	</a:t>
          </a:r>
          <a:endParaRPr lang="en-US" dirty="0"/>
        </a:p>
      </dgm:t>
    </dgm:pt>
    <dgm:pt modelId="{26A0947C-B518-417C-9D68-EC422DC1E3A5}" type="par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E68E8117-B3CB-464C-9711-4DBE8BF88216}" type="sib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F50BDB3E-817D-4A89-9D71-D9E0B029567B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>
          <a:extLst/>
        </a:lstStyle>
        <a:p>
          <a:r>
            <a:rPr lang="en-US" dirty="0" smtClean="0"/>
            <a:t>Structure Heterogeneity</a:t>
          </a:r>
          <a:endParaRPr lang="en-US" dirty="0"/>
        </a:p>
      </dgm:t>
    </dgm:pt>
    <dgm:pt modelId="{DE0B39BA-A6F3-455E-8022-365CCF701DB7}" type="par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25F4C625-3E51-442C-BBB8-3FA715271B27}" type="sib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9D58511D-D18C-46E6-ADFB-6CDE1389D37F}" type="pres">
      <dgm:prSet presAssocID="{8554BDF9-8515-4677-9942-0171F000F8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29EC7F92-6143-4EC7-AD17-ECAF75C06DC8}" type="pres">
      <dgm:prSet presAssocID="{787546C1-DD5C-4D6E-BFDD-D95A52E781AD}" presName="parentLin" presStyleCnt="0"/>
      <dgm:spPr/>
      <dgm:t>
        <a:bodyPr/>
        <a:lstStyle>
          <a:extLst/>
        </a:lstStyle>
        <a:p>
          <a:endParaRPr lang="en-US"/>
        </a:p>
      </dgm:t>
    </dgm:pt>
    <dgm:pt modelId="{F4F466C7-208D-4B4A-A865-9D82D8E9F892}" type="pres">
      <dgm:prSet presAssocID="{787546C1-DD5C-4D6E-BFDD-D95A52E781AD}" presName="parentLeftMargin" presStyleLbl="node1" presStyleIdx="0" presStyleCnt="3"/>
      <dgm:spPr/>
      <dgm:t>
        <a:bodyPr/>
        <a:lstStyle>
          <a:extLst/>
        </a:lstStyle>
        <a:p>
          <a:endParaRPr lang="en-US"/>
        </a:p>
      </dgm:t>
    </dgm:pt>
    <dgm:pt modelId="{8BC4E78D-0D98-4ED2-B23A-71FEC19A6436}" type="pres">
      <dgm:prSet presAssocID="{787546C1-DD5C-4D6E-BFDD-D95A52E781AD}" presName="parentText" presStyleLbl="node1" presStyleIdx="0" presStyleCnt="3" custScaleX="115633" custLinFactNeighborX="9276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129CDA7D-4C80-4698-AFD0-7208B5D9749E}" type="pres">
      <dgm:prSet presAssocID="{787546C1-DD5C-4D6E-BFDD-D95A52E781AD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EBA8CF1F-3B4A-4B6A-8877-CB03CDDAB1E9}" type="pres">
      <dgm:prSet presAssocID="{787546C1-DD5C-4D6E-BFDD-D95A52E781AD}" presName="childText" presStyleLbl="alignAcc1" presStyleIdx="0" presStyleCnt="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8BC0D01A-9D98-495C-93AA-A7D9631CDDAD}" type="pres">
      <dgm:prSet presAssocID="{579A9A07-8770-4AC1-9705-76E19F87D269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D4434ECF-2146-46AC-B62E-87AB389C995A}" type="pres">
      <dgm:prSet presAssocID="{AC5265C1-0BAB-4984-A634-E4518A8EC253}" presName="parentLin" presStyleCnt="0"/>
      <dgm:spPr/>
      <dgm:t>
        <a:bodyPr/>
        <a:lstStyle>
          <a:extLst/>
        </a:lstStyle>
        <a:p>
          <a:endParaRPr lang="en-US"/>
        </a:p>
      </dgm:t>
    </dgm:pt>
    <dgm:pt modelId="{06B5F591-72E0-4CFF-9799-36D4050BD51D}" type="pres">
      <dgm:prSet presAssocID="{AC5265C1-0BAB-4984-A634-E4518A8EC253}" presName="parentLeftMargin" presStyleLbl="node1" presStyleIdx="0" presStyleCnt="3"/>
      <dgm:spPr/>
      <dgm:t>
        <a:bodyPr/>
        <a:lstStyle>
          <a:extLst/>
        </a:lstStyle>
        <a:p>
          <a:endParaRPr lang="en-US"/>
        </a:p>
      </dgm:t>
    </dgm:pt>
    <dgm:pt modelId="{12E5634D-BCAA-48AB-BADB-754A15E9B7AC}" type="pres">
      <dgm:prSet presAssocID="{AC5265C1-0BAB-4984-A634-E4518A8EC253}" presName="parentText" presStyleLbl="node1" presStyleIdx="1" presStyleCnt="3" custScaleX="116958" custLinFactNeighborX="9276" custLinFactNeighborY="-2742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3DAA9763-50F6-4CC4-B6DA-0A4C45FFB361}" type="pres">
      <dgm:prSet presAssocID="{AC5265C1-0BAB-4984-A634-E4518A8EC253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51228DB3-E7D4-486B-A0C1-9A59D129891F}" type="pres">
      <dgm:prSet presAssocID="{AC5265C1-0BAB-4984-A634-E4518A8EC253}" presName="childText" presStyleLbl="alignAcc1" presStyleIdx="1" presStyleCnt="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ECC02425-44D1-4F4C-B5D6-13442CA71F2A}" type="pres">
      <dgm:prSet presAssocID="{E68E8117-B3CB-464C-9711-4DBE8BF88216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98CD7476-6A48-4BD0-A0B1-E79081300878}" type="pres">
      <dgm:prSet presAssocID="{F50BDB3E-817D-4A89-9D71-D9E0B029567B}" presName="parentLin" presStyleCnt="0"/>
      <dgm:spPr/>
      <dgm:t>
        <a:bodyPr/>
        <a:lstStyle>
          <a:extLst/>
        </a:lstStyle>
        <a:p>
          <a:endParaRPr lang="en-US"/>
        </a:p>
      </dgm:t>
    </dgm:pt>
    <dgm:pt modelId="{63AA2D3F-331D-492F-82D5-8A2B6C78BAAD}" type="pres">
      <dgm:prSet presAssocID="{F50BDB3E-817D-4A89-9D71-D9E0B029567B}" presName="parentLeftMargin" presStyleLbl="node1" presStyleIdx="1" presStyleCnt="3"/>
      <dgm:spPr/>
      <dgm:t>
        <a:bodyPr/>
        <a:lstStyle>
          <a:extLst/>
        </a:lstStyle>
        <a:p>
          <a:endParaRPr lang="en-US"/>
        </a:p>
      </dgm:t>
    </dgm:pt>
    <dgm:pt modelId="{2CFD44AC-C5B0-407B-B2EE-07415AFE4DC4}" type="pres">
      <dgm:prSet presAssocID="{F50BDB3E-817D-4A89-9D71-D9E0B029567B}" presName="parentText" presStyleLbl="node1" presStyleIdx="2" presStyleCnt="3" custScaleX="116959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E27A153A-8ADD-4646-B3A3-509A74CD0695}" type="pres">
      <dgm:prSet presAssocID="{F50BDB3E-817D-4A89-9D71-D9E0B029567B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2DB5D132-AB90-49A4-A479-F0988A86E33E}" type="pres">
      <dgm:prSet presAssocID="{F50BDB3E-817D-4A89-9D71-D9E0B029567B}" presName="childText" presStyleLbl="alignAcc1" presStyleIdx="2" presStyleCnt="3" custLinFactNeighborX="-197" custLinFactNeighborY="-1646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</dgm:ptLst>
  <dgm:cxnLst>
    <dgm:cxn modelId="{579A338B-B5D8-4240-8867-8564B0DC96F3}" srcId="{8554BDF9-8515-4677-9942-0171F000F8EB}" destId="{AC5265C1-0BAB-4984-A634-E4518A8EC253}" srcOrd="1" destOrd="0" parTransId="{26A0947C-B518-417C-9D68-EC422DC1E3A5}" sibTransId="{E68E8117-B3CB-464C-9711-4DBE8BF88216}"/>
    <dgm:cxn modelId="{DDD1CEE6-D781-4D5D-A560-E28CBC361E86}" type="presOf" srcId="{787546C1-DD5C-4D6E-BFDD-D95A52E781AD}" destId="{8BC4E78D-0D98-4ED2-B23A-71FEC19A6436}" srcOrd="1" destOrd="0" presId="urn:microsoft.com/office/officeart/2005/8/layout/list1#1"/>
    <dgm:cxn modelId="{2115FF9F-B1E2-4315-A6FB-F462EF9F4E59}" type="presOf" srcId="{AC5265C1-0BAB-4984-A634-E4518A8EC253}" destId="{12E5634D-BCAA-48AB-BADB-754A15E9B7AC}" srcOrd="1" destOrd="0" presId="urn:microsoft.com/office/officeart/2005/8/layout/list1#1"/>
    <dgm:cxn modelId="{26039E6E-DBA6-4B59-ABF9-266DA71B97FF}" type="presOf" srcId="{787546C1-DD5C-4D6E-BFDD-D95A52E781AD}" destId="{F4F466C7-208D-4B4A-A865-9D82D8E9F892}" srcOrd="0" destOrd="0" presId="urn:microsoft.com/office/officeart/2005/8/layout/list1#1"/>
    <dgm:cxn modelId="{E8EF61B1-515C-44F0-9393-3A960B69FA7A}" srcId="{8554BDF9-8515-4677-9942-0171F000F8EB}" destId="{F50BDB3E-817D-4A89-9D71-D9E0B029567B}" srcOrd="2" destOrd="0" parTransId="{DE0B39BA-A6F3-455E-8022-365CCF701DB7}" sibTransId="{25F4C625-3E51-442C-BBB8-3FA715271B27}"/>
    <dgm:cxn modelId="{92EA6C61-C8D1-4C80-A389-C476DCD68FA6}" type="presOf" srcId="{8554BDF9-8515-4677-9942-0171F000F8EB}" destId="{9D58511D-D18C-46E6-ADFB-6CDE1389D37F}" srcOrd="0" destOrd="0" presId="urn:microsoft.com/office/officeart/2005/8/layout/list1#1"/>
    <dgm:cxn modelId="{A3DAD852-FBCA-4FC3-9D29-2100C7F9BCE2}" type="presOf" srcId="{F50BDB3E-817D-4A89-9D71-D9E0B029567B}" destId="{63AA2D3F-331D-492F-82D5-8A2B6C78BAAD}" srcOrd="0" destOrd="0" presId="urn:microsoft.com/office/officeart/2005/8/layout/list1#1"/>
    <dgm:cxn modelId="{6FA928B6-4A56-4700-B5BB-855D809E63FB}" type="presOf" srcId="{AC5265C1-0BAB-4984-A634-E4518A8EC253}" destId="{06B5F591-72E0-4CFF-9799-36D4050BD51D}" srcOrd="0" destOrd="0" presId="urn:microsoft.com/office/officeart/2005/8/layout/list1#1"/>
    <dgm:cxn modelId="{DFAEFA4C-B3B0-4C4E-BCD8-BFB53D07C5D0}" srcId="{8554BDF9-8515-4677-9942-0171F000F8EB}" destId="{787546C1-DD5C-4D6E-BFDD-D95A52E781AD}" srcOrd="0" destOrd="0" parTransId="{88942913-D2BB-4DEB-B0E7-EA2B7A6CD360}" sibTransId="{579A9A07-8770-4AC1-9705-76E19F87D269}"/>
    <dgm:cxn modelId="{FAD136AF-E3BB-4491-98E4-CB6751E96AA8}" type="presOf" srcId="{F50BDB3E-817D-4A89-9D71-D9E0B029567B}" destId="{2CFD44AC-C5B0-407B-B2EE-07415AFE4DC4}" srcOrd="1" destOrd="0" presId="urn:microsoft.com/office/officeart/2005/8/layout/list1#1"/>
    <dgm:cxn modelId="{F4A5C6A4-91B0-4E85-8893-7843B11967E0}" type="presParOf" srcId="{9D58511D-D18C-46E6-ADFB-6CDE1389D37F}" destId="{29EC7F92-6143-4EC7-AD17-ECAF75C06DC8}" srcOrd="0" destOrd="0" presId="urn:microsoft.com/office/officeart/2005/8/layout/list1#1"/>
    <dgm:cxn modelId="{16072187-F1FA-4937-BB73-772D64C74696}" type="presParOf" srcId="{29EC7F92-6143-4EC7-AD17-ECAF75C06DC8}" destId="{F4F466C7-208D-4B4A-A865-9D82D8E9F892}" srcOrd="0" destOrd="0" presId="urn:microsoft.com/office/officeart/2005/8/layout/list1#1"/>
    <dgm:cxn modelId="{CA4D553B-CA6D-4D5E-909D-6C18591ADBCB}" type="presParOf" srcId="{29EC7F92-6143-4EC7-AD17-ECAF75C06DC8}" destId="{8BC4E78D-0D98-4ED2-B23A-71FEC19A6436}" srcOrd="1" destOrd="0" presId="urn:microsoft.com/office/officeart/2005/8/layout/list1#1"/>
    <dgm:cxn modelId="{EB23DE0C-E342-4114-8251-8B3EFA06FD77}" type="presParOf" srcId="{9D58511D-D18C-46E6-ADFB-6CDE1389D37F}" destId="{129CDA7D-4C80-4698-AFD0-7208B5D9749E}" srcOrd="1" destOrd="0" presId="urn:microsoft.com/office/officeart/2005/8/layout/list1#1"/>
    <dgm:cxn modelId="{60ADC748-820B-40DE-AC21-DDD8065C98C2}" type="presParOf" srcId="{9D58511D-D18C-46E6-ADFB-6CDE1389D37F}" destId="{EBA8CF1F-3B4A-4B6A-8877-CB03CDDAB1E9}" srcOrd="2" destOrd="0" presId="urn:microsoft.com/office/officeart/2005/8/layout/list1#1"/>
    <dgm:cxn modelId="{5E266803-7B7A-49C5-8E17-D252898F8777}" type="presParOf" srcId="{9D58511D-D18C-46E6-ADFB-6CDE1389D37F}" destId="{8BC0D01A-9D98-495C-93AA-A7D9631CDDAD}" srcOrd="3" destOrd="0" presId="urn:microsoft.com/office/officeart/2005/8/layout/list1#1"/>
    <dgm:cxn modelId="{99FADA69-E1B9-4472-8C0A-987434C3A406}" type="presParOf" srcId="{9D58511D-D18C-46E6-ADFB-6CDE1389D37F}" destId="{D4434ECF-2146-46AC-B62E-87AB389C995A}" srcOrd="4" destOrd="0" presId="urn:microsoft.com/office/officeart/2005/8/layout/list1#1"/>
    <dgm:cxn modelId="{E702D22E-71E2-406D-B9D5-1D3F2D359C5D}" type="presParOf" srcId="{D4434ECF-2146-46AC-B62E-87AB389C995A}" destId="{06B5F591-72E0-4CFF-9799-36D4050BD51D}" srcOrd="0" destOrd="0" presId="urn:microsoft.com/office/officeart/2005/8/layout/list1#1"/>
    <dgm:cxn modelId="{E66E3AA0-0CF1-4BF8-B148-76D7256FF5A1}" type="presParOf" srcId="{D4434ECF-2146-46AC-B62E-87AB389C995A}" destId="{12E5634D-BCAA-48AB-BADB-754A15E9B7AC}" srcOrd="1" destOrd="0" presId="urn:microsoft.com/office/officeart/2005/8/layout/list1#1"/>
    <dgm:cxn modelId="{4C05C97A-65E8-4189-9D60-F1294171E9D6}" type="presParOf" srcId="{9D58511D-D18C-46E6-ADFB-6CDE1389D37F}" destId="{3DAA9763-50F6-4CC4-B6DA-0A4C45FFB361}" srcOrd="5" destOrd="0" presId="urn:microsoft.com/office/officeart/2005/8/layout/list1#1"/>
    <dgm:cxn modelId="{A34BA47D-D8D3-427F-9A9C-1CB76066BC2C}" type="presParOf" srcId="{9D58511D-D18C-46E6-ADFB-6CDE1389D37F}" destId="{51228DB3-E7D4-486B-A0C1-9A59D129891F}" srcOrd="6" destOrd="0" presId="urn:microsoft.com/office/officeart/2005/8/layout/list1#1"/>
    <dgm:cxn modelId="{2EBAB663-787F-40AF-8C70-7657232E4204}" type="presParOf" srcId="{9D58511D-D18C-46E6-ADFB-6CDE1389D37F}" destId="{ECC02425-44D1-4F4C-B5D6-13442CA71F2A}" srcOrd="7" destOrd="0" presId="urn:microsoft.com/office/officeart/2005/8/layout/list1#1"/>
    <dgm:cxn modelId="{2EA10F71-D2F8-4133-BF1C-883F36518ABB}" type="presParOf" srcId="{9D58511D-D18C-46E6-ADFB-6CDE1389D37F}" destId="{98CD7476-6A48-4BD0-A0B1-E79081300878}" srcOrd="8" destOrd="0" presId="urn:microsoft.com/office/officeart/2005/8/layout/list1#1"/>
    <dgm:cxn modelId="{8CA8D659-7DDC-4D83-BFC7-170DE5E97A11}" type="presParOf" srcId="{98CD7476-6A48-4BD0-A0B1-E79081300878}" destId="{63AA2D3F-331D-492F-82D5-8A2B6C78BAAD}" srcOrd="0" destOrd="0" presId="urn:microsoft.com/office/officeart/2005/8/layout/list1#1"/>
    <dgm:cxn modelId="{86A7F686-2D74-4297-B86C-8457E089DBB0}" type="presParOf" srcId="{98CD7476-6A48-4BD0-A0B1-E79081300878}" destId="{2CFD44AC-C5B0-407B-B2EE-07415AFE4DC4}" srcOrd="1" destOrd="0" presId="urn:microsoft.com/office/officeart/2005/8/layout/list1#1"/>
    <dgm:cxn modelId="{FAE69D4B-2ED0-4668-B1AF-994145232F00}" type="presParOf" srcId="{9D58511D-D18C-46E6-ADFB-6CDE1389D37F}" destId="{E27A153A-8ADD-4646-B3A3-509A74CD0695}" srcOrd="9" destOrd="0" presId="urn:microsoft.com/office/officeart/2005/8/layout/list1#1"/>
    <dgm:cxn modelId="{96ECF666-ED18-439C-B720-9394B3813911}" type="presParOf" srcId="{9D58511D-D18C-46E6-ADFB-6CDE1389D37F}" destId="{2DB5D132-AB90-49A4-A479-F0988A86E33E}" srcOrd="1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list1#1" loCatId="list" qsTypeId="urn:microsoft.com/office/officeart/2005/8/quickstyle/simple2#1" qsCatId="simple" csTypeId="urn:microsoft.com/office/officeart/2005/8/colors/colorful1" csCatId="colorful" phldr="1"/>
      <dgm:spPr/>
      <dgm:t>
        <a:bodyPr/>
        <a:lstStyle>
          <a:extLst/>
        </a:lstStyle>
        <a:p>
          <a:endParaRPr lang="en-US"/>
        </a:p>
      </dgm:t>
    </dgm:pt>
    <dgm:pt modelId="{787546C1-DD5C-4D6E-BFDD-D95A52E781AD}">
      <dgm:prSet phldrT="[Text]"/>
      <dgm:spPr>
        <a:solidFill>
          <a:schemeClr val="accent2"/>
        </a:solidFill>
      </dgm:spPr>
      <dgm:t>
        <a:bodyPr/>
        <a:lstStyle>
          <a:extLst/>
        </a:lstStyle>
        <a:p>
          <a:r>
            <a:rPr lang="en-US" dirty="0" smtClean="0"/>
            <a:t>Data Conflicts</a:t>
          </a:r>
          <a:endParaRPr lang="en-US" dirty="0"/>
        </a:p>
      </dgm:t>
    </dgm:pt>
    <dgm:pt modelId="{88942913-D2BB-4DEB-B0E7-EA2B7A6CD360}" type="par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579A9A07-8770-4AC1-9705-76E19F87D269}" type="sibTrans" cxnId="{DFAEFA4C-B3B0-4C4E-BCD8-BFB53D07C5D0}">
      <dgm:prSet/>
      <dgm:spPr/>
      <dgm:t>
        <a:bodyPr/>
        <a:lstStyle>
          <a:extLst/>
        </a:lstStyle>
        <a:p>
          <a:endParaRPr lang="en-US"/>
        </a:p>
      </dgm:t>
    </dgm:pt>
    <dgm:pt modelId="{AC5265C1-0BAB-4984-A634-E4518A8EC253}">
      <dgm:prSet phldrT="[Text]"/>
      <dgm:spPr>
        <a:solidFill>
          <a:schemeClr val="bg2">
            <a:lumMod val="75000"/>
          </a:schemeClr>
        </a:solidFill>
      </dgm:spPr>
      <dgm:t>
        <a:bodyPr/>
        <a:lstStyle>
          <a:extLst/>
        </a:lstStyle>
        <a:p>
          <a:r>
            <a:rPr lang="en-US" dirty="0" smtClean="0"/>
            <a:t>Instance Heterogeneity	</a:t>
          </a:r>
          <a:endParaRPr lang="en-US" dirty="0"/>
        </a:p>
      </dgm:t>
    </dgm:pt>
    <dgm:pt modelId="{26A0947C-B518-417C-9D68-EC422DC1E3A5}" type="par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E68E8117-B3CB-464C-9711-4DBE8BF88216}" type="sibTrans" cxnId="{579A338B-B5D8-4240-8867-8564B0DC96F3}">
      <dgm:prSet/>
      <dgm:spPr/>
      <dgm:t>
        <a:bodyPr/>
        <a:lstStyle>
          <a:extLst/>
        </a:lstStyle>
        <a:p>
          <a:endParaRPr lang="en-US"/>
        </a:p>
      </dgm:t>
    </dgm:pt>
    <dgm:pt modelId="{F50BDB3E-817D-4A89-9D71-D9E0B029567B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>
          <a:extLst/>
        </a:lstStyle>
        <a:p>
          <a:r>
            <a:rPr lang="en-US" dirty="0" smtClean="0"/>
            <a:t>Structure Heterogeneity</a:t>
          </a:r>
          <a:endParaRPr lang="en-US" dirty="0"/>
        </a:p>
      </dgm:t>
    </dgm:pt>
    <dgm:pt modelId="{DE0B39BA-A6F3-455E-8022-365CCF701DB7}" type="par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25F4C625-3E51-442C-BBB8-3FA715271B27}" type="sibTrans" cxnId="{E8EF61B1-515C-44F0-9393-3A960B69FA7A}">
      <dgm:prSet/>
      <dgm:spPr/>
      <dgm:t>
        <a:bodyPr/>
        <a:lstStyle>
          <a:extLst/>
        </a:lstStyle>
        <a:p>
          <a:endParaRPr lang="en-US"/>
        </a:p>
      </dgm:t>
    </dgm:pt>
    <dgm:pt modelId="{9D58511D-D18C-46E6-ADFB-6CDE1389D37F}" type="pres">
      <dgm:prSet presAssocID="{8554BDF9-8515-4677-9942-0171F000F8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29EC7F92-6143-4EC7-AD17-ECAF75C06DC8}" type="pres">
      <dgm:prSet presAssocID="{787546C1-DD5C-4D6E-BFDD-D95A52E781AD}" presName="parentLin" presStyleCnt="0"/>
      <dgm:spPr/>
      <dgm:t>
        <a:bodyPr/>
        <a:lstStyle>
          <a:extLst/>
        </a:lstStyle>
        <a:p>
          <a:endParaRPr lang="en-US"/>
        </a:p>
      </dgm:t>
    </dgm:pt>
    <dgm:pt modelId="{F4F466C7-208D-4B4A-A865-9D82D8E9F892}" type="pres">
      <dgm:prSet presAssocID="{787546C1-DD5C-4D6E-BFDD-D95A52E781AD}" presName="parentLeftMargin" presStyleLbl="node1" presStyleIdx="0" presStyleCnt="3"/>
      <dgm:spPr/>
      <dgm:t>
        <a:bodyPr/>
        <a:lstStyle>
          <a:extLst/>
        </a:lstStyle>
        <a:p>
          <a:endParaRPr lang="en-US"/>
        </a:p>
      </dgm:t>
    </dgm:pt>
    <dgm:pt modelId="{8BC4E78D-0D98-4ED2-B23A-71FEC19A6436}" type="pres">
      <dgm:prSet presAssocID="{787546C1-DD5C-4D6E-BFDD-D95A52E781AD}" presName="parentText" presStyleLbl="node1" presStyleIdx="0" presStyleCnt="3" custScaleX="115633" custLinFactNeighborX="9276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129CDA7D-4C80-4698-AFD0-7208B5D9749E}" type="pres">
      <dgm:prSet presAssocID="{787546C1-DD5C-4D6E-BFDD-D95A52E781AD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EBA8CF1F-3B4A-4B6A-8877-CB03CDDAB1E9}" type="pres">
      <dgm:prSet presAssocID="{787546C1-DD5C-4D6E-BFDD-D95A52E781AD}" presName="childText" presStyleLbl="alignAcc1" presStyleIdx="0" presStyleCnt="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8BC0D01A-9D98-495C-93AA-A7D9631CDDAD}" type="pres">
      <dgm:prSet presAssocID="{579A9A07-8770-4AC1-9705-76E19F87D269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D4434ECF-2146-46AC-B62E-87AB389C995A}" type="pres">
      <dgm:prSet presAssocID="{AC5265C1-0BAB-4984-A634-E4518A8EC253}" presName="parentLin" presStyleCnt="0"/>
      <dgm:spPr/>
      <dgm:t>
        <a:bodyPr/>
        <a:lstStyle>
          <a:extLst/>
        </a:lstStyle>
        <a:p>
          <a:endParaRPr lang="en-US"/>
        </a:p>
      </dgm:t>
    </dgm:pt>
    <dgm:pt modelId="{06B5F591-72E0-4CFF-9799-36D4050BD51D}" type="pres">
      <dgm:prSet presAssocID="{AC5265C1-0BAB-4984-A634-E4518A8EC253}" presName="parentLeftMargin" presStyleLbl="node1" presStyleIdx="0" presStyleCnt="3"/>
      <dgm:spPr/>
      <dgm:t>
        <a:bodyPr/>
        <a:lstStyle>
          <a:extLst/>
        </a:lstStyle>
        <a:p>
          <a:endParaRPr lang="en-US"/>
        </a:p>
      </dgm:t>
    </dgm:pt>
    <dgm:pt modelId="{12E5634D-BCAA-48AB-BADB-754A15E9B7AC}" type="pres">
      <dgm:prSet presAssocID="{AC5265C1-0BAB-4984-A634-E4518A8EC253}" presName="parentText" presStyleLbl="node1" presStyleIdx="1" presStyleCnt="3" custScaleX="116958" custLinFactNeighborX="9276" custLinFactNeighborY="-2742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3DAA9763-50F6-4CC4-B6DA-0A4C45FFB361}" type="pres">
      <dgm:prSet presAssocID="{AC5265C1-0BAB-4984-A634-E4518A8EC253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51228DB3-E7D4-486B-A0C1-9A59D129891F}" type="pres">
      <dgm:prSet presAssocID="{AC5265C1-0BAB-4984-A634-E4518A8EC253}" presName="childText" presStyleLbl="alignAcc1" presStyleIdx="1" presStyleCnt="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  <dgm:pt modelId="{ECC02425-44D1-4F4C-B5D6-13442CA71F2A}" type="pres">
      <dgm:prSet presAssocID="{E68E8117-B3CB-464C-9711-4DBE8BF88216}" presName="spaceBetweenRectangles" presStyleCnt="0"/>
      <dgm:spPr/>
      <dgm:t>
        <a:bodyPr/>
        <a:lstStyle>
          <a:extLst/>
        </a:lstStyle>
        <a:p>
          <a:endParaRPr lang="en-US"/>
        </a:p>
      </dgm:t>
    </dgm:pt>
    <dgm:pt modelId="{98CD7476-6A48-4BD0-A0B1-E79081300878}" type="pres">
      <dgm:prSet presAssocID="{F50BDB3E-817D-4A89-9D71-D9E0B029567B}" presName="parentLin" presStyleCnt="0"/>
      <dgm:spPr/>
      <dgm:t>
        <a:bodyPr/>
        <a:lstStyle>
          <a:extLst/>
        </a:lstStyle>
        <a:p>
          <a:endParaRPr lang="en-US"/>
        </a:p>
      </dgm:t>
    </dgm:pt>
    <dgm:pt modelId="{63AA2D3F-331D-492F-82D5-8A2B6C78BAAD}" type="pres">
      <dgm:prSet presAssocID="{F50BDB3E-817D-4A89-9D71-D9E0B029567B}" presName="parentLeftMargin" presStyleLbl="node1" presStyleIdx="1" presStyleCnt="3"/>
      <dgm:spPr/>
      <dgm:t>
        <a:bodyPr/>
        <a:lstStyle>
          <a:extLst/>
        </a:lstStyle>
        <a:p>
          <a:endParaRPr lang="en-US"/>
        </a:p>
      </dgm:t>
    </dgm:pt>
    <dgm:pt modelId="{2CFD44AC-C5B0-407B-B2EE-07415AFE4DC4}" type="pres">
      <dgm:prSet presAssocID="{F50BDB3E-817D-4A89-9D71-D9E0B029567B}" presName="parentText" presStyleLbl="node1" presStyleIdx="2" presStyleCnt="3" custScaleX="116959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n-US"/>
        </a:p>
      </dgm:t>
    </dgm:pt>
    <dgm:pt modelId="{E27A153A-8ADD-4646-B3A3-509A74CD0695}" type="pres">
      <dgm:prSet presAssocID="{F50BDB3E-817D-4A89-9D71-D9E0B029567B}" presName="negativeSpace" presStyleCnt="0"/>
      <dgm:spPr/>
      <dgm:t>
        <a:bodyPr/>
        <a:lstStyle>
          <a:extLst/>
        </a:lstStyle>
        <a:p>
          <a:endParaRPr lang="en-US"/>
        </a:p>
      </dgm:t>
    </dgm:pt>
    <dgm:pt modelId="{2DB5D132-AB90-49A4-A479-F0988A86E33E}" type="pres">
      <dgm:prSet presAssocID="{F50BDB3E-817D-4A89-9D71-D9E0B029567B}" presName="childText" presStyleLbl="alignAcc1" presStyleIdx="2" presStyleCnt="3" custLinFactNeighborX="-197" custLinFactNeighborY="-1646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n-US"/>
        </a:p>
      </dgm:t>
    </dgm:pt>
  </dgm:ptLst>
  <dgm:cxnLst>
    <dgm:cxn modelId="{771156F0-88BE-4920-B839-9276A1476C27}" type="presOf" srcId="{F50BDB3E-817D-4A89-9D71-D9E0B029567B}" destId="{2CFD44AC-C5B0-407B-B2EE-07415AFE4DC4}" srcOrd="1" destOrd="0" presId="urn:microsoft.com/office/officeart/2005/8/layout/list1#1"/>
    <dgm:cxn modelId="{186652A7-F085-4504-950E-F6268F0C6915}" type="presOf" srcId="{AC5265C1-0BAB-4984-A634-E4518A8EC253}" destId="{06B5F591-72E0-4CFF-9799-36D4050BD51D}" srcOrd="0" destOrd="0" presId="urn:microsoft.com/office/officeart/2005/8/layout/list1#1"/>
    <dgm:cxn modelId="{579A338B-B5D8-4240-8867-8564B0DC96F3}" srcId="{8554BDF9-8515-4677-9942-0171F000F8EB}" destId="{AC5265C1-0BAB-4984-A634-E4518A8EC253}" srcOrd="1" destOrd="0" parTransId="{26A0947C-B518-417C-9D68-EC422DC1E3A5}" sibTransId="{E68E8117-B3CB-464C-9711-4DBE8BF88216}"/>
    <dgm:cxn modelId="{DC73774E-37E8-4F24-A62D-F54781437E94}" type="presOf" srcId="{F50BDB3E-817D-4A89-9D71-D9E0B029567B}" destId="{63AA2D3F-331D-492F-82D5-8A2B6C78BAAD}" srcOrd="0" destOrd="0" presId="urn:microsoft.com/office/officeart/2005/8/layout/list1#1"/>
    <dgm:cxn modelId="{E8EF61B1-515C-44F0-9393-3A960B69FA7A}" srcId="{8554BDF9-8515-4677-9942-0171F000F8EB}" destId="{F50BDB3E-817D-4A89-9D71-D9E0B029567B}" srcOrd="2" destOrd="0" parTransId="{DE0B39BA-A6F3-455E-8022-365CCF701DB7}" sibTransId="{25F4C625-3E51-442C-BBB8-3FA715271B27}"/>
    <dgm:cxn modelId="{9BDD0DEA-6094-4DEB-81F3-A0B1A9A1D3F3}" type="presOf" srcId="{787546C1-DD5C-4D6E-BFDD-D95A52E781AD}" destId="{8BC4E78D-0D98-4ED2-B23A-71FEC19A6436}" srcOrd="1" destOrd="0" presId="urn:microsoft.com/office/officeart/2005/8/layout/list1#1"/>
    <dgm:cxn modelId="{BB3EFC57-0360-43DE-87DE-F0187D60A82A}" type="presOf" srcId="{AC5265C1-0BAB-4984-A634-E4518A8EC253}" destId="{12E5634D-BCAA-48AB-BADB-754A15E9B7AC}" srcOrd="1" destOrd="0" presId="urn:microsoft.com/office/officeart/2005/8/layout/list1#1"/>
    <dgm:cxn modelId="{D533844D-3865-4D34-8C0C-EC593F3BEBE2}" type="presOf" srcId="{8554BDF9-8515-4677-9942-0171F000F8EB}" destId="{9D58511D-D18C-46E6-ADFB-6CDE1389D37F}" srcOrd="0" destOrd="0" presId="urn:microsoft.com/office/officeart/2005/8/layout/list1#1"/>
    <dgm:cxn modelId="{02D990DE-55AB-4BA1-A387-5288559BDC1D}" type="presOf" srcId="{787546C1-DD5C-4D6E-BFDD-D95A52E781AD}" destId="{F4F466C7-208D-4B4A-A865-9D82D8E9F892}" srcOrd="0" destOrd="0" presId="urn:microsoft.com/office/officeart/2005/8/layout/list1#1"/>
    <dgm:cxn modelId="{DFAEFA4C-B3B0-4C4E-BCD8-BFB53D07C5D0}" srcId="{8554BDF9-8515-4677-9942-0171F000F8EB}" destId="{787546C1-DD5C-4D6E-BFDD-D95A52E781AD}" srcOrd="0" destOrd="0" parTransId="{88942913-D2BB-4DEB-B0E7-EA2B7A6CD360}" sibTransId="{579A9A07-8770-4AC1-9705-76E19F87D269}"/>
    <dgm:cxn modelId="{9F207C97-0579-48D7-AEFB-A16FCFF995DA}" type="presParOf" srcId="{9D58511D-D18C-46E6-ADFB-6CDE1389D37F}" destId="{29EC7F92-6143-4EC7-AD17-ECAF75C06DC8}" srcOrd="0" destOrd="0" presId="urn:microsoft.com/office/officeart/2005/8/layout/list1#1"/>
    <dgm:cxn modelId="{88BBE0D8-B6A7-452B-9620-788F2E9A6C7B}" type="presParOf" srcId="{29EC7F92-6143-4EC7-AD17-ECAF75C06DC8}" destId="{F4F466C7-208D-4B4A-A865-9D82D8E9F892}" srcOrd="0" destOrd="0" presId="urn:microsoft.com/office/officeart/2005/8/layout/list1#1"/>
    <dgm:cxn modelId="{6B651F28-3D9A-43EE-9C31-9CBCA1081496}" type="presParOf" srcId="{29EC7F92-6143-4EC7-AD17-ECAF75C06DC8}" destId="{8BC4E78D-0D98-4ED2-B23A-71FEC19A6436}" srcOrd="1" destOrd="0" presId="urn:microsoft.com/office/officeart/2005/8/layout/list1#1"/>
    <dgm:cxn modelId="{67D2DA9B-CF2C-42BB-A237-14A0DF376006}" type="presParOf" srcId="{9D58511D-D18C-46E6-ADFB-6CDE1389D37F}" destId="{129CDA7D-4C80-4698-AFD0-7208B5D9749E}" srcOrd="1" destOrd="0" presId="urn:microsoft.com/office/officeart/2005/8/layout/list1#1"/>
    <dgm:cxn modelId="{F3D9B7DB-6B3D-4F14-88C6-294E31820572}" type="presParOf" srcId="{9D58511D-D18C-46E6-ADFB-6CDE1389D37F}" destId="{EBA8CF1F-3B4A-4B6A-8877-CB03CDDAB1E9}" srcOrd="2" destOrd="0" presId="urn:microsoft.com/office/officeart/2005/8/layout/list1#1"/>
    <dgm:cxn modelId="{43385F42-F239-4A29-B47F-E4B0F8EB43F6}" type="presParOf" srcId="{9D58511D-D18C-46E6-ADFB-6CDE1389D37F}" destId="{8BC0D01A-9D98-495C-93AA-A7D9631CDDAD}" srcOrd="3" destOrd="0" presId="urn:microsoft.com/office/officeart/2005/8/layout/list1#1"/>
    <dgm:cxn modelId="{56FD7C2F-B2FF-4DB1-B5E5-E1519F6269C1}" type="presParOf" srcId="{9D58511D-D18C-46E6-ADFB-6CDE1389D37F}" destId="{D4434ECF-2146-46AC-B62E-87AB389C995A}" srcOrd="4" destOrd="0" presId="urn:microsoft.com/office/officeart/2005/8/layout/list1#1"/>
    <dgm:cxn modelId="{CDCC2816-F199-4FF6-BDC4-218A4AE1AC76}" type="presParOf" srcId="{D4434ECF-2146-46AC-B62E-87AB389C995A}" destId="{06B5F591-72E0-4CFF-9799-36D4050BD51D}" srcOrd="0" destOrd="0" presId="urn:microsoft.com/office/officeart/2005/8/layout/list1#1"/>
    <dgm:cxn modelId="{C6620CD8-E4DD-46B7-9E07-59B47DB57FD7}" type="presParOf" srcId="{D4434ECF-2146-46AC-B62E-87AB389C995A}" destId="{12E5634D-BCAA-48AB-BADB-754A15E9B7AC}" srcOrd="1" destOrd="0" presId="urn:microsoft.com/office/officeart/2005/8/layout/list1#1"/>
    <dgm:cxn modelId="{E68B242F-8FC8-4D3A-990A-AA2D7A75AF5D}" type="presParOf" srcId="{9D58511D-D18C-46E6-ADFB-6CDE1389D37F}" destId="{3DAA9763-50F6-4CC4-B6DA-0A4C45FFB361}" srcOrd="5" destOrd="0" presId="urn:microsoft.com/office/officeart/2005/8/layout/list1#1"/>
    <dgm:cxn modelId="{C7866B1E-03FE-4641-9620-FA84B213984B}" type="presParOf" srcId="{9D58511D-D18C-46E6-ADFB-6CDE1389D37F}" destId="{51228DB3-E7D4-486B-A0C1-9A59D129891F}" srcOrd="6" destOrd="0" presId="urn:microsoft.com/office/officeart/2005/8/layout/list1#1"/>
    <dgm:cxn modelId="{9C88410C-2EBA-440F-B88E-3CA7D3F1AC5F}" type="presParOf" srcId="{9D58511D-D18C-46E6-ADFB-6CDE1389D37F}" destId="{ECC02425-44D1-4F4C-B5D6-13442CA71F2A}" srcOrd="7" destOrd="0" presId="urn:microsoft.com/office/officeart/2005/8/layout/list1#1"/>
    <dgm:cxn modelId="{A6EC99F2-CB3D-48F1-9736-55D0D437B1C1}" type="presParOf" srcId="{9D58511D-D18C-46E6-ADFB-6CDE1389D37F}" destId="{98CD7476-6A48-4BD0-A0B1-E79081300878}" srcOrd="8" destOrd="0" presId="urn:microsoft.com/office/officeart/2005/8/layout/list1#1"/>
    <dgm:cxn modelId="{C3F2F4FA-7416-4259-80C8-7F89888F50CB}" type="presParOf" srcId="{98CD7476-6A48-4BD0-A0B1-E79081300878}" destId="{63AA2D3F-331D-492F-82D5-8A2B6C78BAAD}" srcOrd="0" destOrd="0" presId="urn:microsoft.com/office/officeart/2005/8/layout/list1#1"/>
    <dgm:cxn modelId="{2309C9C1-0DAA-44C0-B2D3-6D6D4A5E388F}" type="presParOf" srcId="{98CD7476-6A48-4BD0-A0B1-E79081300878}" destId="{2CFD44AC-C5B0-407B-B2EE-07415AFE4DC4}" srcOrd="1" destOrd="0" presId="urn:microsoft.com/office/officeart/2005/8/layout/list1#1"/>
    <dgm:cxn modelId="{3CACFFCD-5BA2-484F-95B1-02BBE632D0DE}" type="presParOf" srcId="{9D58511D-D18C-46E6-ADFB-6CDE1389D37F}" destId="{E27A153A-8ADD-4646-B3A3-509A74CD0695}" srcOrd="9" destOrd="0" presId="urn:microsoft.com/office/officeart/2005/8/layout/list1#1"/>
    <dgm:cxn modelId="{EE1FD60C-FB7A-4B4B-8A63-50A6C5A780DB}" type="presParOf" srcId="{9D58511D-D18C-46E6-ADFB-6CDE1389D37F}" destId="{2DB5D132-AB90-49A4-A479-F0988A86E33E}" srcOrd="1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A8CF1F-3B4A-4B6A-8877-CB03CDDAB1E9}">
      <dsp:nvSpPr>
        <dsp:cNvPr id="0" name=""/>
        <dsp:cNvSpPr/>
      </dsp:nvSpPr>
      <dsp:spPr>
        <a:xfrm>
          <a:off x="0" y="1251381"/>
          <a:ext cx="441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4E78D-0D98-4ED2-B23A-71FEC19A6436}">
      <dsp:nvSpPr>
        <dsp:cNvPr id="0" name=""/>
        <dsp:cNvSpPr/>
      </dsp:nvSpPr>
      <dsp:spPr>
        <a:xfrm>
          <a:off x="241478" y="928798"/>
          <a:ext cx="3577361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Data Conflicts</a:t>
          </a:r>
          <a:endParaRPr lang="en-US" sz="2000" kern="1200" dirty="0"/>
        </a:p>
      </dsp:txBody>
      <dsp:txXfrm>
        <a:off x="241478" y="928798"/>
        <a:ext cx="3577361" cy="590400"/>
      </dsp:txXfrm>
    </dsp:sp>
    <dsp:sp modelId="{51228DB3-E7D4-486B-A0C1-9A59D129891F}">
      <dsp:nvSpPr>
        <dsp:cNvPr id="0" name=""/>
        <dsp:cNvSpPr/>
      </dsp:nvSpPr>
      <dsp:spPr>
        <a:xfrm>
          <a:off x="0" y="2158581"/>
          <a:ext cx="441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5634D-BCAA-48AB-BADB-754A15E9B7AC}">
      <dsp:nvSpPr>
        <dsp:cNvPr id="0" name=""/>
        <dsp:cNvSpPr/>
      </dsp:nvSpPr>
      <dsp:spPr>
        <a:xfrm>
          <a:off x="241478" y="1847192"/>
          <a:ext cx="3618353" cy="590400"/>
        </a:xfrm>
        <a:prstGeom prst="round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Instance Heterogeneity	</a:t>
          </a:r>
          <a:endParaRPr lang="en-US" sz="2000" kern="1200" dirty="0"/>
        </a:p>
      </dsp:txBody>
      <dsp:txXfrm>
        <a:off x="241478" y="1847192"/>
        <a:ext cx="3618353" cy="590400"/>
      </dsp:txXfrm>
    </dsp:sp>
    <dsp:sp modelId="{2DB5D132-AB90-49A4-A479-F0988A86E33E}">
      <dsp:nvSpPr>
        <dsp:cNvPr id="0" name=""/>
        <dsp:cNvSpPr/>
      </dsp:nvSpPr>
      <dsp:spPr>
        <a:xfrm>
          <a:off x="0" y="3017179"/>
          <a:ext cx="441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D44AC-C5B0-407B-B2EE-07415AFE4DC4}">
      <dsp:nvSpPr>
        <dsp:cNvPr id="0" name=""/>
        <dsp:cNvSpPr/>
      </dsp:nvSpPr>
      <dsp:spPr>
        <a:xfrm>
          <a:off x="220980" y="2743198"/>
          <a:ext cx="3618383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Structure Heterogeneity</a:t>
          </a:r>
          <a:endParaRPr lang="en-US" sz="2000" kern="1200" dirty="0"/>
        </a:p>
      </dsp:txBody>
      <dsp:txXfrm>
        <a:off x="220980" y="2743198"/>
        <a:ext cx="3618383" cy="59040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B8E882-97B7-4F99-A713-B256A5CCCC5A}">
      <dsp:nvSpPr>
        <dsp:cNvPr id="0" name=""/>
        <dsp:cNvSpPr/>
      </dsp:nvSpPr>
      <dsp:spPr>
        <a:xfrm>
          <a:off x="1167888" y="224"/>
          <a:ext cx="2793186" cy="10453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baseline="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Truth discovery </a:t>
          </a:r>
          <a:br>
            <a:rPr lang="en-US" sz="1400" b="0" i="0" kern="1200" baseline="0" dirty="0" smtClean="0">
              <a:solidFill>
                <a:schemeClr val="accent1">
                  <a:lumMod val="60000"/>
                  <a:lumOff val="40000"/>
                </a:schemeClr>
              </a:solidFill>
            </a:rPr>
          </a:br>
          <a:r>
            <a:rPr lang="en-US" sz="1400" b="0" i="0" kern="1200" baseline="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[VLDB’09a, VLDB’09b]</a:t>
          </a:r>
          <a:endParaRPr lang="en-US" sz="1400" b="0" i="0" kern="1200" baseline="0" dirty="0">
            <a:solidFill>
              <a:schemeClr val="accent1">
                <a:lumMod val="60000"/>
                <a:lumOff val="40000"/>
              </a:schemeClr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baseline="0" dirty="0" smtClean="0"/>
            <a:t>Integrating probabilistic data</a:t>
          </a:r>
          <a:endParaRPr lang="en-US" sz="1400" b="0" i="0" kern="1200" baseline="0" dirty="0"/>
        </a:p>
      </dsp:txBody>
      <dsp:txXfrm>
        <a:off x="1167888" y="224"/>
        <a:ext cx="2793186" cy="1045302"/>
      </dsp:txXfrm>
    </dsp:sp>
    <dsp:sp modelId="{F346F691-C50D-4DD3-8ED0-478AF5B91B50}">
      <dsp:nvSpPr>
        <dsp:cNvPr id="0" name=""/>
        <dsp:cNvSpPr/>
      </dsp:nvSpPr>
      <dsp:spPr>
        <a:xfrm>
          <a:off x="1324" y="224"/>
          <a:ext cx="1166563" cy="10453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baseline="0" dirty="0" smtClean="0"/>
            <a:t>Data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baseline="0" dirty="0" smtClean="0"/>
            <a:t>Fusion</a:t>
          </a:r>
          <a:endParaRPr lang="en-US" sz="1600" kern="1200" dirty="0"/>
        </a:p>
      </dsp:txBody>
      <dsp:txXfrm>
        <a:off x="1324" y="224"/>
        <a:ext cx="1166563" cy="1045302"/>
      </dsp:txXfrm>
    </dsp:sp>
    <dsp:sp modelId="{A7C31B69-8191-4786-9688-A878D9F4CB83}">
      <dsp:nvSpPr>
        <dsp:cNvPr id="0" name=""/>
        <dsp:cNvSpPr/>
      </dsp:nvSpPr>
      <dsp:spPr>
        <a:xfrm>
          <a:off x="1166015" y="1150057"/>
          <a:ext cx="2793327" cy="10760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baseline="0" dirty="0" smtClean="0"/>
            <a:t>Improve record linkage</a:t>
          </a:r>
          <a:endParaRPr lang="en-US" sz="1400" b="0" i="0" kern="1200" baseline="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baseline="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Distinguish bet wrong values and alter representations [VLDB’10b]</a:t>
          </a:r>
          <a:endParaRPr lang="en-US" sz="1400" b="0" i="0" kern="1200" baseline="0" dirty="0">
            <a:solidFill>
              <a:schemeClr val="accent1">
                <a:lumMod val="60000"/>
                <a:lumOff val="40000"/>
              </a:schemeClr>
            </a:solidFill>
          </a:endParaRPr>
        </a:p>
      </dsp:txBody>
      <dsp:txXfrm>
        <a:off x="1166015" y="1150057"/>
        <a:ext cx="2793327" cy="1076013"/>
      </dsp:txXfrm>
    </dsp:sp>
    <dsp:sp modelId="{75707184-5CCD-4FAC-9D39-00D432E38109}">
      <dsp:nvSpPr>
        <dsp:cNvPr id="0" name=""/>
        <dsp:cNvSpPr/>
      </dsp:nvSpPr>
      <dsp:spPr>
        <a:xfrm>
          <a:off x="3057" y="1165413"/>
          <a:ext cx="1162957" cy="10453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baseline="0" dirty="0" smtClean="0"/>
            <a:t>Record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baseline="0" dirty="0" smtClean="0"/>
            <a:t>Linkage</a:t>
          </a:r>
          <a:endParaRPr lang="en-US" sz="1600" kern="1200" dirty="0"/>
        </a:p>
      </dsp:txBody>
      <dsp:txXfrm>
        <a:off x="3057" y="1165413"/>
        <a:ext cx="1162957" cy="1045302"/>
      </dsp:txXfrm>
    </dsp:sp>
    <dsp:sp modelId="{69CC7D84-4185-4B15-B376-D138259969FB}">
      <dsp:nvSpPr>
        <dsp:cNvPr id="0" name=""/>
        <dsp:cNvSpPr/>
      </dsp:nvSpPr>
      <dsp:spPr>
        <a:xfrm>
          <a:off x="1178032" y="2330602"/>
          <a:ext cx="2784093" cy="10453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baseline="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Query optimization [Submitted]</a:t>
          </a:r>
          <a:endParaRPr lang="en-US" sz="1400" b="0" i="0" kern="1200" baseline="0" dirty="0">
            <a:solidFill>
              <a:schemeClr val="accent1">
                <a:lumMod val="60000"/>
                <a:lumOff val="40000"/>
              </a:schemeClr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baseline="0" dirty="0" smtClean="0"/>
            <a:t>Improve schema matching</a:t>
          </a:r>
          <a:endParaRPr lang="en-US" sz="1400" b="0" i="0" kern="1200" baseline="0" dirty="0"/>
        </a:p>
      </dsp:txBody>
      <dsp:txXfrm>
        <a:off x="1178032" y="2330602"/>
        <a:ext cx="2784093" cy="1045302"/>
      </dsp:txXfrm>
    </dsp:sp>
    <dsp:sp modelId="{9195388E-CF6C-46F0-B198-03F7674D4CAA}">
      <dsp:nvSpPr>
        <dsp:cNvPr id="0" name=""/>
        <dsp:cNvSpPr/>
      </dsp:nvSpPr>
      <dsp:spPr>
        <a:xfrm>
          <a:off x="274" y="2330602"/>
          <a:ext cx="1177757" cy="10453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baseline="0" dirty="0" smtClean="0"/>
            <a:t>Query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baseline="0" dirty="0" smtClean="0"/>
            <a:t>Answering</a:t>
          </a:r>
          <a:endParaRPr lang="en-US" sz="1600" b="0" i="0" kern="1200" baseline="0" dirty="0"/>
        </a:p>
      </dsp:txBody>
      <dsp:txXfrm>
        <a:off x="274" y="2330602"/>
        <a:ext cx="1177757" cy="1045302"/>
      </dsp:txXfrm>
    </dsp:sp>
    <dsp:sp modelId="{26F41D9D-0A92-46F5-AF4C-44677C6899F0}">
      <dsp:nvSpPr>
        <dsp:cNvPr id="0" name=""/>
        <dsp:cNvSpPr/>
      </dsp:nvSpPr>
      <dsp:spPr>
        <a:xfrm>
          <a:off x="1159040" y="3480435"/>
          <a:ext cx="2801428" cy="10453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kern="1200" baseline="0" dirty="0" smtClean="0"/>
            <a:t>Recommend trustworthy, up-to-date, and independent sources</a:t>
          </a:r>
          <a:endParaRPr lang="en-US" sz="1400" b="0" i="0" kern="1200" baseline="0" dirty="0"/>
        </a:p>
      </dsp:txBody>
      <dsp:txXfrm>
        <a:off x="1159040" y="3480435"/>
        <a:ext cx="2801428" cy="1045302"/>
      </dsp:txXfrm>
    </dsp:sp>
    <dsp:sp modelId="{34C77B2E-2473-437D-B98D-0E113A77BD82}">
      <dsp:nvSpPr>
        <dsp:cNvPr id="0" name=""/>
        <dsp:cNvSpPr/>
      </dsp:nvSpPr>
      <dsp:spPr>
        <a:xfrm>
          <a:off x="1930" y="3480435"/>
          <a:ext cx="1157110" cy="10453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baseline="0" dirty="0" smtClean="0"/>
            <a:t>Source </a:t>
          </a:r>
          <a:r>
            <a:rPr lang="en-US" sz="1600" b="0" i="0" kern="1200" baseline="0" dirty="0" err="1" smtClean="0"/>
            <a:t>Recom-mendation</a:t>
          </a:r>
          <a:endParaRPr lang="en-US" sz="1600" kern="1200" dirty="0"/>
        </a:p>
      </dsp:txBody>
      <dsp:txXfrm>
        <a:off x="1930" y="3480435"/>
        <a:ext cx="1157110" cy="1045302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954056-FCF6-4AFF-8095-EB445054C48A}">
      <dsp:nvSpPr>
        <dsp:cNvPr id="0" name=""/>
        <dsp:cNvSpPr/>
      </dsp:nvSpPr>
      <dsp:spPr>
        <a:xfrm>
          <a:off x="0" y="245082"/>
          <a:ext cx="8153400" cy="530103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35BE8-2758-4E0D-81E4-1E08CB2F1509}">
      <dsp:nvSpPr>
        <dsp:cNvPr id="0" name=""/>
        <dsp:cNvSpPr/>
      </dsp:nvSpPr>
      <dsp:spPr>
        <a:xfrm>
          <a:off x="1035481" y="3864835"/>
          <a:ext cx="211988" cy="2119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529E2-4889-477E-BC09-DBF9A598942C}">
      <dsp:nvSpPr>
        <dsp:cNvPr id="0" name=""/>
        <dsp:cNvSpPr/>
      </dsp:nvSpPr>
      <dsp:spPr>
        <a:xfrm>
          <a:off x="1195799" y="3970829"/>
          <a:ext cx="2275454" cy="1472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32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3"/>
              </a:solidFill>
            </a:rPr>
            <a:t>Copying discovery</a:t>
          </a:r>
          <a:endParaRPr lang="en-US" sz="2000" kern="1200" dirty="0">
            <a:solidFill>
              <a:schemeClr val="accent3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3"/>
              </a:solidFill>
            </a:rPr>
            <a:t>Local detection </a:t>
          </a:r>
          <a:br>
            <a:rPr lang="en-US" sz="1600" kern="1200" dirty="0" smtClean="0">
              <a:solidFill>
                <a:schemeClr val="accent3"/>
              </a:solidFill>
            </a:rPr>
          </a:br>
          <a:r>
            <a:rPr lang="en-US" sz="1600" kern="1200" dirty="0" smtClean="0">
              <a:solidFill>
                <a:schemeClr val="accent3"/>
              </a:solidFill>
            </a:rPr>
            <a:t>[VLDB’09a]</a:t>
          </a:r>
          <a:endParaRPr lang="en-US" sz="1600" kern="1200" dirty="0">
            <a:solidFill>
              <a:schemeClr val="accent3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3"/>
              </a:solidFill>
            </a:rPr>
            <a:t>Global detection </a:t>
          </a:r>
          <a:br>
            <a:rPr lang="en-US" sz="1600" kern="1200" dirty="0" smtClean="0">
              <a:solidFill>
                <a:schemeClr val="accent3"/>
              </a:solidFill>
            </a:rPr>
          </a:br>
          <a:r>
            <a:rPr lang="en-US" sz="1600" kern="1200" dirty="0" smtClean="0">
              <a:solidFill>
                <a:schemeClr val="accent3"/>
              </a:solidFill>
            </a:rPr>
            <a:t>[VLDB’10a]</a:t>
          </a:r>
          <a:endParaRPr lang="en-US" sz="1600" kern="1200" dirty="0">
            <a:solidFill>
              <a:schemeClr val="accent3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3"/>
              </a:solidFill>
            </a:rPr>
            <a:t>Detection w. dynamic data [VLDB’09b]</a:t>
          </a:r>
          <a:endParaRPr lang="en-US" sz="1600" kern="1200" dirty="0">
            <a:solidFill>
              <a:schemeClr val="accent3"/>
            </a:solidFill>
          </a:endParaRPr>
        </a:p>
      </dsp:txBody>
      <dsp:txXfrm>
        <a:off x="1195799" y="3970829"/>
        <a:ext cx="2275454" cy="1472707"/>
      </dsp:txXfrm>
    </dsp:sp>
    <dsp:sp modelId="{9EEF9F76-BF50-4E91-9E05-1AC750CAC923}">
      <dsp:nvSpPr>
        <dsp:cNvPr id="0" name=""/>
        <dsp:cNvSpPr/>
      </dsp:nvSpPr>
      <dsp:spPr>
        <a:xfrm>
          <a:off x="2906687" y="2479776"/>
          <a:ext cx="383209" cy="383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F075E-3563-4708-B00C-DB7524B56CA9}">
      <dsp:nvSpPr>
        <dsp:cNvPr id="0" name=""/>
        <dsp:cNvSpPr/>
      </dsp:nvSpPr>
      <dsp:spPr>
        <a:xfrm>
          <a:off x="3279620" y="2962873"/>
          <a:ext cx="2663989" cy="2555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055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3"/>
              </a:solidFill>
            </a:rPr>
            <a:t>Applications in </a:t>
          </a:r>
          <a:br>
            <a:rPr lang="en-US" sz="2000" kern="1200" dirty="0" smtClean="0">
              <a:solidFill>
                <a:schemeClr val="accent3"/>
              </a:solidFill>
            </a:rPr>
          </a:br>
          <a:r>
            <a:rPr lang="en-US" sz="2000" kern="1200" dirty="0" smtClean="0">
              <a:solidFill>
                <a:schemeClr val="accent3"/>
              </a:solidFill>
            </a:rPr>
            <a:t>data integration</a:t>
          </a:r>
          <a:endParaRPr lang="en-US" sz="2000" kern="1200" dirty="0">
            <a:solidFill>
              <a:schemeClr val="accent3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3"/>
              </a:solidFill>
            </a:rPr>
            <a:t>Truth discovery </a:t>
          </a:r>
          <a:br>
            <a:rPr lang="en-US" sz="1600" kern="1200" dirty="0" smtClean="0">
              <a:solidFill>
                <a:schemeClr val="accent3"/>
              </a:solidFill>
            </a:rPr>
          </a:br>
          <a:r>
            <a:rPr lang="en-US" sz="1600" kern="1200" dirty="0" smtClean="0">
              <a:solidFill>
                <a:schemeClr val="accent3"/>
              </a:solidFill>
            </a:rPr>
            <a:t>[VLDB’09a][VLDB’09b]</a:t>
          </a:r>
          <a:endParaRPr lang="en-US" sz="1600" kern="1200" dirty="0">
            <a:solidFill>
              <a:schemeClr val="accent3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3"/>
              </a:solidFill>
            </a:rPr>
            <a:t>Query answering </a:t>
          </a:r>
          <a:br>
            <a:rPr lang="en-US" sz="1600" kern="1200" dirty="0" smtClean="0">
              <a:solidFill>
                <a:schemeClr val="accent3"/>
              </a:solidFill>
            </a:rPr>
          </a:br>
          <a:r>
            <a:rPr lang="en-US" sz="1600" kern="1200" dirty="0" smtClean="0">
              <a:solidFill>
                <a:schemeClr val="accent3"/>
              </a:solidFill>
            </a:rPr>
            <a:t>[Submitted]</a:t>
          </a:r>
          <a:endParaRPr lang="en-US" sz="1600" kern="1200" dirty="0">
            <a:solidFill>
              <a:schemeClr val="accent3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3"/>
              </a:solidFill>
            </a:rPr>
            <a:t>Record linkage </a:t>
          </a:r>
          <a:br>
            <a:rPr lang="en-US" sz="1600" kern="1200" dirty="0" smtClean="0">
              <a:solidFill>
                <a:schemeClr val="accent3"/>
              </a:solidFill>
            </a:rPr>
          </a:br>
          <a:r>
            <a:rPr lang="en-US" sz="1600" kern="1200" dirty="0" smtClean="0">
              <a:solidFill>
                <a:schemeClr val="accent3"/>
              </a:solidFill>
            </a:rPr>
            <a:t>[VLDB’10b]</a:t>
          </a:r>
          <a:endParaRPr lang="en-US" sz="1600" kern="1200" dirty="0">
            <a:solidFill>
              <a:schemeClr val="accent3"/>
            </a:solidFill>
          </a:endParaRPr>
        </a:p>
      </dsp:txBody>
      <dsp:txXfrm>
        <a:off x="3279620" y="2962873"/>
        <a:ext cx="2663989" cy="2555816"/>
      </dsp:txXfrm>
    </dsp:sp>
    <dsp:sp modelId="{8FBE93F8-6932-4A89-A8EA-06388A6F11EF}">
      <dsp:nvSpPr>
        <dsp:cNvPr id="0" name=""/>
        <dsp:cNvSpPr/>
      </dsp:nvSpPr>
      <dsp:spPr>
        <a:xfrm>
          <a:off x="5157025" y="1636918"/>
          <a:ext cx="529971" cy="5299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88EDD-370D-4B3B-820E-8D61A0789BC5}">
      <dsp:nvSpPr>
        <dsp:cNvPr id="0" name=""/>
        <dsp:cNvSpPr/>
      </dsp:nvSpPr>
      <dsp:spPr>
        <a:xfrm>
          <a:off x="5422011" y="1901904"/>
          <a:ext cx="1956816" cy="3541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82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Visualization and decision explanation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Visualization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Decision explanation</a:t>
          </a:r>
          <a:br>
            <a:rPr lang="en-US" sz="1600" kern="1200" dirty="0" smtClean="0"/>
          </a:br>
          <a:r>
            <a:rPr lang="en-US" sz="1600" kern="1200" dirty="0" smtClean="0"/>
            <a:t>[VLDB’10 demo]</a:t>
          </a:r>
          <a:endParaRPr lang="en-US" sz="1600" kern="1200" dirty="0"/>
        </a:p>
      </dsp:txBody>
      <dsp:txXfrm>
        <a:off x="5422011" y="1901904"/>
        <a:ext cx="1956816" cy="354163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2.wmf"/><Relationship Id="rId7" Type="http://schemas.openxmlformats.org/officeDocument/2006/relationships/image" Target="../media/image65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4.wmf"/><Relationship Id="rId5" Type="http://schemas.openxmlformats.org/officeDocument/2006/relationships/image" Target="../media/image59.wmf"/><Relationship Id="rId4" Type="http://schemas.openxmlformats.org/officeDocument/2006/relationships/image" Target="../media/image6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DC743-F07A-4BC8-8070-F91C49585C5C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8B5F4-057F-4D61-B6C9-6311E763D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C238408C-6839-46EE-8131-EDA75C487F2E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87D77045-401A-4D5E-BFE3-54C21A8A6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thinkexist.com/nationality/american_authors/" TargetMode="External"/><Relationship Id="rId7" Type="http://schemas.openxmlformats.org/officeDocument/2006/relationships/hyperlink" Target="http://thinkexist.com/birthday/july_6/" TargetMode="External"/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thinkexist.com/birthday/september_25/" TargetMode="External"/><Relationship Id="rId5" Type="http://schemas.openxmlformats.org/officeDocument/2006/relationships/hyperlink" Target="http://thinkexist.com/occupation/famous_novelists/" TargetMode="External"/><Relationship Id="rId4" Type="http://schemas.openxmlformats.org/officeDocument/2006/relationships/hyperlink" Target="http://thinkexist.com/occupation/famous_writers/" TargetMode="Externa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thinkexist.com/nationality/american_authors/" TargetMode="External"/><Relationship Id="rId7" Type="http://schemas.openxmlformats.org/officeDocument/2006/relationships/hyperlink" Target="http://thinkexist.com/birthday/july_6/" TargetMode="External"/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thinkexist.com/birthday/september_25/" TargetMode="External"/><Relationship Id="rId5" Type="http://schemas.openxmlformats.org/officeDocument/2006/relationships/hyperlink" Target="http://thinkexist.com/occupation/famous_novelists/" TargetMode="External"/><Relationship Id="rId4" Type="http://schemas.openxmlformats.org/officeDocument/2006/relationships/hyperlink" Target="http://thinkexist.com/occupation/famous_writers/" TargetMode="Externa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thinkexist.com/nationality/american_authors/" TargetMode="External"/><Relationship Id="rId7" Type="http://schemas.openxmlformats.org/officeDocument/2006/relationships/hyperlink" Target="http://thinkexist.com/birthday/july_6/" TargetMode="External"/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thinkexist.com/birthday/september_25/" TargetMode="External"/><Relationship Id="rId5" Type="http://schemas.openxmlformats.org/officeDocument/2006/relationships/hyperlink" Target="http://thinkexist.com/occupation/famous_novelists/" TargetMode="External"/><Relationship Id="rId4" Type="http://schemas.openxmlformats.org/officeDocument/2006/relationships/hyperlink" Target="http://thinkexist.com/occupation/famous_writers/" TargetMode="Externa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thinkexist.com/nationality/american_authors/" TargetMode="External"/><Relationship Id="rId7" Type="http://schemas.openxmlformats.org/officeDocument/2006/relationships/hyperlink" Target="http://thinkexist.com/birthday/july_6/" TargetMode="External"/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thinkexist.com/birthday/september_25/" TargetMode="External"/><Relationship Id="rId5" Type="http://schemas.openxmlformats.org/officeDocument/2006/relationships/hyperlink" Target="http://thinkexist.com/occupation/famous_novelists/" TargetMode="External"/><Relationship Id="rId4" Type="http://schemas.openxmlformats.org/officeDocument/2006/relationships/hyperlink" Target="http://thinkexist.com/occupation/famous_writers/" TargetMode="Externa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thinkexist.com/nationality/american_authors/" TargetMode="External"/><Relationship Id="rId7" Type="http://schemas.openxmlformats.org/officeDocument/2006/relationships/hyperlink" Target="http://thinkexist.com/birthday/july_6/" TargetMode="External"/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thinkexist.com/birthday/september_25/" TargetMode="External"/><Relationship Id="rId5" Type="http://schemas.openxmlformats.org/officeDocument/2006/relationships/hyperlink" Target="http://thinkexist.com/occupation/famous_novelists/" TargetMode="External"/><Relationship Id="rId4" Type="http://schemas.openxmlformats.org/officeDocument/2006/relationships/hyperlink" Target="http://thinkexist.com/occupation/famous_writers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thinkexist.com/nationality/american_authors/" TargetMode="External"/><Relationship Id="rId7" Type="http://schemas.openxmlformats.org/officeDocument/2006/relationships/hyperlink" Target="http://thinkexist.com/birthday/july_6/" TargetMode="External"/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thinkexist.com/birthday/september_25/" TargetMode="External"/><Relationship Id="rId5" Type="http://schemas.openxmlformats.org/officeDocument/2006/relationships/hyperlink" Target="http://thinkexist.com/occupation/famous_novelists/" TargetMode="External"/><Relationship Id="rId4" Type="http://schemas.openxmlformats.org/officeDocument/2006/relationships/hyperlink" Target="http://thinkexist.com/occupation/famous_writers/" TargetMode="Externa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thinkexist.com/nationality/american_authors/" TargetMode="External"/><Relationship Id="rId7" Type="http://schemas.openxmlformats.org/officeDocument/2006/relationships/hyperlink" Target="http://thinkexist.com/birthday/july_6/" TargetMode="External"/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thinkexist.com/birthday/september_25/" TargetMode="External"/><Relationship Id="rId5" Type="http://schemas.openxmlformats.org/officeDocument/2006/relationships/hyperlink" Target="http://thinkexist.com/occupation/famous_novelists/" TargetMode="External"/><Relationship Id="rId4" Type="http://schemas.openxmlformats.org/officeDocument/2006/relationships/hyperlink" Target="http://thinkexist.com/occupation/famous_writers/" TargetMode="Externa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thinkexist.com/nationality/american_authors/" TargetMode="External"/><Relationship Id="rId7" Type="http://schemas.openxmlformats.org/officeDocument/2006/relationships/hyperlink" Target="http://thinkexist.com/birthday/july_6/" TargetMode="External"/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thinkexist.com/birthday/september_25/" TargetMode="External"/><Relationship Id="rId5" Type="http://schemas.openxmlformats.org/officeDocument/2006/relationships/hyperlink" Target="http://thinkexist.com/occupation/famous_novelists/" TargetMode="External"/><Relationship Id="rId4" Type="http://schemas.openxmlformats.org/officeDocument/2006/relationships/hyperlink" Target="http://thinkexist.com/occupation/famous_writers/" TargetMode="Externa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Resignation_of_Shirley_Sherrod#cite_note-Vilsack-0" TargetMode="External"/><Relationship Id="rId13" Type="http://schemas.openxmlformats.org/officeDocument/2006/relationships/hyperlink" Target="http://en.wikipedia.org/wiki/Tom_Vilsack" TargetMode="External"/><Relationship Id="rId18" Type="http://schemas.openxmlformats.org/officeDocument/2006/relationships/hyperlink" Target="http://en.wikipedia.org/wiki/WCBS-TV" TargetMode="External"/><Relationship Id="rId3" Type="http://schemas.openxmlformats.org/officeDocument/2006/relationships/hyperlink" Target="http://en.wikipedia.org/wiki/Resignation_of_Shirley_Sherrod#Biography_of_Shirley_Sherrod" TargetMode="External"/><Relationship Id="rId21" Type="http://schemas.openxmlformats.org/officeDocument/2006/relationships/hyperlink" Target="http://en.wikipedia.org/wiki/Blogosphere" TargetMode="External"/><Relationship Id="rId7" Type="http://schemas.openxmlformats.org/officeDocument/2006/relationships/hyperlink" Target="http://en.wikipedia.org/wiki/United_States_Department_of_Agriculture" TargetMode="External"/><Relationship Id="rId12" Type="http://schemas.openxmlformats.org/officeDocument/2006/relationships/hyperlink" Target="http://en.wikipedia.org/wiki/Resignation_of_Shirley_Sherrod#cite_note-Fox20100719-1" TargetMode="External"/><Relationship Id="rId17" Type="http://schemas.openxmlformats.org/officeDocument/2006/relationships/hyperlink" Target="http://en.wikipedia.org/wiki/Shirley_Sherrod#cite_note-MMTimeline-13" TargetMode="External"/><Relationship Id="rId25" Type="http://schemas.openxmlformats.org/officeDocument/2006/relationships/hyperlink" Target="http://en.wikipedia.org/wiki/Shirley_Sherrod#cite_note-LA20100722-5" TargetMode="External"/><Relationship Id="rId2" Type="http://schemas.openxmlformats.org/officeDocument/2006/relationships/slide" Target="../slides/slide8.xml"/><Relationship Id="rId16" Type="http://schemas.openxmlformats.org/officeDocument/2006/relationships/hyperlink" Target="http://en.wikipedia.org/wiki/Shirley_Sherrod#cite_note-FNC20100719-15" TargetMode="External"/><Relationship Id="rId20" Type="http://schemas.openxmlformats.org/officeDocument/2006/relationships/hyperlink" Target="http://en.wikipedia.org/wiki/Shirley_Sherrod#cite_note-myth-16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USDA_Rural_Development" TargetMode="External"/><Relationship Id="rId11" Type="http://schemas.openxmlformats.org/officeDocument/2006/relationships/hyperlink" Target="http://en.wikipedia.org/wiki/NAACP" TargetMode="External"/><Relationship Id="rId24" Type="http://schemas.openxmlformats.org/officeDocument/2006/relationships/hyperlink" Target="http://en.wikipedia.org/wiki/Glenn_Beck_(TV_program)" TargetMode="External"/><Relationship Id="rId5" Type="http://schemas.openxmlformats.org/officeDocument/2006/relationships/hyperlink" Target="http://en.wikipedia.org/wiki/Georgia_(U.S._state)" TargetMode="External"/><Relationship Id="rId15" Type="http://schemas.openxmlformats.org/officeDocument/2006/relationships/hyperlink" Target="http://en.wikipedia.org/wiki/FoxNews.com" TargetMode="External"/><Relationship Id="rId23" Type="http://schemas.openxmlformats.org/officeDocument/2006/relationships/hyperlink" Target="http://en.wikipedia.org/wiki/Obama_Administration" TargetMode="External"/><Relationship Id="rId10" Type="http://schemas.openxmlformats.org/officeDocument/2006/relationships/hyperlink" Target="http://en.wikipedia.org/wiki/Andrew_Breitbart" TargetMode="External"/><Relationship Id="rId19" Type="http://schemas.openxmlformats.org/officeDocument/2006/relationships/hyperlink" Target="http://en.wikipedia.org/wiki/Atlanta_Journal_Constitution" TargetMode="External"/><Relationship Id="rId4" Type="http://schemas.openxmlformats.org/officeDocument/2006/relationships/hyperlink" Target="http://en.wikipedia.org/wiki/Dismissal_(employment)#Forced_resignations" TargetMode="External"/><Relationship Id="rId9" Type="http://schemas.openxmlformats.org/officeDocument/2006/relationships/hyperlink" Target="http://en.wikipedia.org/wiki/Conservatism_in_the_United_States" TargetMode="External"/><Relationship Id="rId14" Type="http://schemas.openxmlformats.org/officeDocument/2006/relationships/hyperlink" Target="http://en.wikipedia.org/wiki/Secretary_of_Agriculture" TargetMode="External"/><Relationship Id="rId22" Type="http://schemas.openxmlformats.org/officeDocument/2006/relationships/hyperlink" Target="http://en.wikipedia.org/wiki/Shirley_Sherrod#cite_note-CNN20100720-17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10+20+10+10+10</a:t>
            </a:r>
          </a:p>
          <a:p>
            <a:endParaRPr lang="en-US" dirty="0" smtClean="0"/>
          </a:p>
          <a:p>
            <a:r>
              <a:rPr lang="en-US" dirty="0" smtClean="0"/>
              <a:t>8+20+8+8+10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</a:t>
            </a:r>
            <a:r>
              <a:rPr lang="en-US" baseline="0" dirty="0" smtClean="0"/>
              <a:t> enough to look at only </a:t>
            </a:r>
            <a:r>
              <a:rPr lang="en-US" baseline="0" dirty="0" err="1" smtClean="0"/>
              <a:t>agg</a:t>
            </a:r>
            <a:r>
              <a:rPr lang="en-US" baseline="0" dirty="0" smtClean="0"/>
              <a:t> info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British Library study revealed another concern: “The speed of young people’s internet searching indicates that little time is spent in evaluating information, either for relevance, accuracy or authority. Researchers have similarly found young people give a consistent lack of attention to the issue of authority. In one study, many teenagers thought if a site was indexed by Yahoo it had to be authoritative.”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en-US" dirty="0" smtClean="0">
                <a:hlinkClick r:id="rId3" action="ppaction://hlinkfile"/>
              </a:rPr>
              <a:t>American</a:t>
            </a:r>
            <a:r>
              <a:rPr lang="en-US" dirty="0" smtClean="0"/>
              <a:t> short-story </a:t>
            </a:r>
            <a:r>
              <a:rPr lang="en-US" dirty="0" smtClean="0">
                <a:hlinkClick r:id="rId4" action="ppaction://hlinkfile"/>
              </a:rPr>
              <a:t>Writer</a:t>
            </a:r>
            <a:r>
              <a:rPr lang="en-US" dirty="0" smtClean="0"/>
              <a:t> and </a:t>
            </a:r>
            <a:r>
              <a:rPr lang="en-US" dirty="0" smtClean="0">
                <a:hlinkClick r:id="rId5" action="ppaction://hlinkfile"/>
              </a:rPr>
              <a:t>Novelist</a:t>
            </a:r>
            <a:r>
              <a:rPr lang="en-US" dirty="0" smtClean="0"/>
              <a:t>, Nobel Prize for Literature in 1949, </a:t>
            </a:r>
            <a:r>
              <a:rPr lang="en-US" dirty="0" smtClean="0">
                <a:hlinkClick r:id="rId6" action="ppaction://hlinkfile"/>
              </a:rPr>
              <a:t>1897</a:t>
            </a:r>
            <a:r>
              <a:rPr lang="en-US" dirty="0" smtClean="0"/>
              <a:t>-</a:t>
            </a:r>
            <a:r>
              <a:rPr lang="en-US" dirty="0" smtClean="0">
                <a:hlinkClick r:id="rId7" action="ppaction://hlinkfile"/>
              </a:rPr>
              <a:t>1962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en-US" dirty="0" smtClean="0">
                <a:hlinkClick r:id="rId3" action="ppaction://hlinkfile"/>
              </a:rPr>
              <a:t>American</a:t>
            </a:r>
            <a:r>
              <a:rPr lang="en-US" dirty="0" smtClean="0"/>
              <a:t> short-story </a:t>
            </a:r>
            <a:r>
              <a:rPr lang="en-US" dirty="0" smtClean="0">
                <a:hlinkClick r:id="rId4" action="ppaction://hlinkfile"/>
              </a:rPr>
              <a:t>Writer</a:t>
            </a:r>
            <a:r>
              <a:rPr lang="en-US" dirty="0" smtClean="0"/>
              <a:t> and </a:t>
            </a:r>
            <a:r>
              <a:rPr lang="en-US" dirty="0" smtClean="0">
                <a:hlinkClick r:id="rId5" action="ppaction://hlinkfile"/>
              </a:rPr>
              <a:t>Novelist</a:t>
            </a:r>
            <a:r>
              <a:rPr lang="en-US" dirty="0" smtClean="0"/>
              <a:t>, Nobel Prize for Literature in 1949, </a:t>
            </a:r>
            <a:r>
              <a:rPr lang="en-US" dirty="0" smtClean="0">
                <a:hlinkClick r:id="rId6" action="ppaction://hlinkfile"/>
              </a:rPr>
              <a:t>1897</a:t>
            </a:r>
            <a:r>
              <a:rPr lang="en-US" dirty="0" smtClean="0"/>
              <a:t>-</a:t>
            </a:r>
            <a:r>
              <a:rPr lang="en-US" dirty="0" smtClean="0">
                <a:hlinkClick r:id="rId7" action="ppaction://hlinkfile"/>
              </a:rPr>
              <a:t>1962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en-US" dirty="0" smtClean="0">
                <a:hlinkClick r:id="rId3" action="ppaction://hlinkfile"/>
              </a:rPr>
              <a:t>American</a:t>
            </a:r>
            <a:r>
              <a:rPr lang="en-US" dirty="0" smtClean="0"/>
              <a:t> short-story </a:t>
            </a:r>
            <a:r>
              <a:rPr lang="en-US" dirty="0" smtClean="0">
                <a:hlinkClick r:id="rId4" action="ppaction://hlinkfile"/>
              </a:rPr>
              <a:t>Writer</a:t>
            </a:r>
            <a:r>
              <a:rPr lang="en-US" dirty="0" smtClean="0"/>
              <a:t> and </a:t>
            </a:r>
            <a:r>
              <a:rPr lang="en-US" dirty="0" smtClean="0">
                <a:hlinkClick r:id="rId5" action="ppaction://hlinkfile"/>
              </a:rPr>
              <a:t>Novelist</a:t>
            </a:r>
            <a:r>
              <a:rPr lang="en-US" dirty="0" smtClean="0"/>
              <a:t>, Nobel Prize for Literature in 1949, </a:t>
            </a:r>
            <a:r>
              <a:rPr lang="en-US" dirty="0" smtClean="0">
                <a:hlinkClick r:id="rId6" action="ppaction://hlinkfile"/>
              </a:rPr>
              <a:t>1897</a:t>
            </a:r>
            <a:r>
              <a:rPr lang="en-US" dirty="0" smtClean="0"/>
              <a:t>-</a:t>
            </a:r>
            <a:r>
              <a:rPr lang="en-US" dirty="0" smtClean="0">
                <a:hlinkClick r:id="rId7" action="ppaction://hlinkfile"/>
              </a:rPr>
              <a:t>1962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en-US" dirty="0" smtClean="0">
                <a:hlinkClick r:id="rId3" action="ppaction://hlinkfile"/>
              </a:rPr>
              <a:t>American</a:t>
            </a:r>
            <a:r>
              <a:rPr lang="en-US" dirty="0" smtClean="0"/>
              <a:t> short-story </a:t>
            </a:r>
            <a:r>
              <a:rPr lang="en-US" dirty="0" smtClean="0">
                <a:hlinkClick r:id="rId4" action="ppaction://hlinkfile"/>
              </a:rPr>
              <a:t>Writer</a:t>
            </a:r>
            <a:r>
              <a:rPr lang="en-US" dirty="0" smtClean="0"/>
              <a:t> and </a:t>
            </a:r>
            <a:r>
              <a:rPr lang="en-US" dirty="0" smtClean="0">
                <a:hlinkClick r:id="rId5" action="ppaction://hlinkfile"/>
              </a:rPr>
              <a:t>Novelist</a:t>
            </a:r>
            <a:r>
              <a:rPr lang="en-US" dirty="0" smtClean="0"/>
              <a:t>, Nobel Prize for Literature in 1949, </a:t>
            </a:r>
            <a:r>
              <a:rPr lang="en-US" dirty="0" smtClean="0">
                <a:hlinkClick r:id="rId6" action="ppaction://hlinkfile"/>
              </a:rPr>
              <a:t>1897</a:t>
            </a:r>
            <a:r>
              <a:rPr lang="en-US" dirty="0" smtClean="0"/>
              <a:t>-</a:t>
            </a:r>
            <a:r>
              <a:rPr lang="en-US" dirty="0" smtClean="0">
                <a:hlinkClick r:id="rId7" action="ppaction://hlinkfile"/>
              </a:rPr>
              <a:t>1962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en-US" dirty="0" smtClean="0">
                <a:hlinkClick r:id="rId3" action="ppaction://hlinkfile"/>
              </a:rPr>
              <a:t>American</a:t>
            </a:r>
            <a:r>
              <a:rPr lang="en-US" dirty="0" smtClean="0"/>
              <a:t> short-story </a:t>
            </a:r>
            <a:r>
              <a:rPr lang="en-US" dirty="0" smtClean="0">
                <a:hlinkClick r:id="rId4" action="ppaction://hlinkfile"/>
              </a:rPr>
              <a:t>Writer</a:t>
            </a:r>
            <a:r>
              <a:rPr lang="en-US" dirty="0" smtClean="0"/>
              <a:t> and </a:t>
            </a:r>
            <a:r>
              <a:rPr lang="en-US" dirty="0" smtClean="0">
                <a:hlinkClick r:id="rId5" action="ppaction://hlinkfile"/>
              </a:rPr>
              <a:t>Novelist</a:t>
            </a:r>
            <a:r>
              <a:rPr lang="en-US" dirty="0" smtClean="0"/>
              <a:t>, Nobel Prize for Literature in 1949, </a:t>
            </a:r>
            <a:r>
              <a:rPr lang="en-US" dirty="0" smtClean="0">
                <a:hlinkClick r:id="rId6" action="ppaction://hlinkfile"/>
              </a:rPr>
              <a:t>1897</a:t>
            </a:r>
            <a:r>
              <a:rPr lang="en-US" dirty="0" smtClean="0"/>
              <a:t>-</a:t>
            </a:r>
            <a:r>
              <a:rPr lang="en-US" dirty="0" smtClean="0">
                <a:hlinkClick r:id="rId7" action="ppaction://hlinkfile"/>
              </a:rPr>
              <a:t>1962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While I expected online blogs and maybe some smaller papers to use the quote, I did not think it would have a major impact. I was wrong. Quality newspapers in England, India, America and as far away as Australia had my words in their reports of </a:t>
            </a:r>
            <a:r>
              <a:rPr lang="en-US" dirty="0" err="1" smtClean="0"/>
              <a:t>Jarre’s</a:t>
            </a:r>
            <a:r>
              <a:rPr lang="en-US" dirty="0" smtClean="0"/>
              <a:t> death. I was shocked that highly respected newspapers would use material from Wikipedia without first sourcing and referencing it properly.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en-US" dirty="0" smtClean="0">
                <a:hlinkClick r:id="rId3" action="ppaction://hlinkfile"/>
              </a:rPr>
              <a:t>American</a:t>
            </a:r>
            <a:r>
              <a:rPr lang="en-US" dirty="0" smtClean="0"/>
              <a:t> short-story </a:t>
            </a:r>
            <a:r>
              <a:rPr lang="en-US" dirty="0" smtClean="0">
                <a:hlinkClick r:id="rId4" action="ppaction://hlinkfile"/>
              </a:rPr>
              <a:t>Writer</a:t>
            </a:r>
            <a:r>
              <a:rPr lang="en-US" dirty="0" smtClean="0"/>
              <a:t> and </a:t>
            </a:r>
            <a:r>
              <a:rPr lang="en-US" dirty="0" smtClean="0">
                <a:hlinkClick r:id="rId5" action="ppaction://hlinkfile"/>
              </a:rPr>
              <a:t>Novelist</a:t>
            </a:r>
            <a:r>
              <a:rPr lang="en-US" dirty="0" smtClean="0"/>
              <a:t>, Nobel Prize for Literature in 1949, </a:t>
            </a:r>
            <a:r>
              <a:rPr lang="en-US" dirty="0" smtClean="0">
                <a:hlinkClick r:id="rId6" action="ppaction://hlinkfile"/>
              </a:rPr>
              <a:t>1897</a:t>
            </a:r>
            <a:r>
              <a:rPr lang="en-US" dirty="0" smtClean="0"/>
              <a:t>-</a:t>
            </a:r>
            <a:r>
              <a:rPr lang="en-US" dirty="0" smtClean="0">
                <a:hlinkClick r:id="rId7" action="ppaction://hlinkfile"/>
              </a:rPr>
              <a:t>1962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en-US" dirty="0" smtClean="0">
                <a:hlinkClick r:id="rId3" action="ppaction://hlinkfile"/>
              </a:rPr>
              <a:t>American</a:t>
            </a:r>
            <a:r>
              <a:rPr lang="en-US" dirty="0" smtClean="0"/>
              <a:t> short-story </a:t>
            </a:r>
            <a:r>
              <a:rPr lang="en-US" dirty="0" smtClean="0">
                <a:hlinkClick r:id="rId4" action="ppaction://hlinkfile"/>
              </a:rPr>
              <a:t>Writer</a:t>
            </a:r>
            <a:r>
              <a:rPr lang="en-US" dirty="0" smtClean="0"/>
              <a:t> and </a:t>
            </a:r>
            <a:r>
              <a:rPr lang="en-US" dirty="0" smtClean="0">
                <a:hlinkClick r:id="rId5" action="ppaction://hlinkfile"/>
              </a:rPr>
              <a:t>Novelist</a:t>
            </a:r>
            <a:r>
              <a:rPr lang="en-US" dirty="0" smtClean="0"/>
              <a:t>, Nobel Prize for Literature in 1949, </a:t>
            </a:r>
            <a:r>
              <a:rPr lang="en-US" dirty="0" smtClean="0">
                <a:hlinkClick r:id="rId6" action="ppaction://hlinkfile"/>
              </a:rPr>
              <a:t>1897</a:t>
            </a:r>
            <a:r>
              <a:rPr lang="en-US" dirty="0" smtClean="0"/>
              <a:t>-</a:t>
            </a:r>
            <a:r>
              <a:rPr lang="en-US" dirty="0" smtClean="0">
                <a:hlinkClick r:id="rId7" action="ppaction://hlinkfile"/>
              </a:rPr>
              <a:t>1962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en-US" dirty="0" smtClean="0">
                <a:hlinkClick r:id="rId3" action="ppaction://hlinkfile"/>
              </a:rPr>
              <a:t>American</a:t>
            </a:r>
            <a:r>
              <a:rPr lang="en-US" dirty="0" smtClean="0"/>
              <a:t> short-story </a:t>
            </a:r>
            <a:r>
              <a:rPr lang="en-US" dirty="0" smtClean="0">
                <a:hlinkClick r:id="rId4" action="ppaction://hlinkfile"/>
              </a:rPr>
              <a:t>Writer</a:t>
            </a:r>
            <a:r>
              <a:rPr lang="en-US" dirty="0" smtClean="0"/>
              <a:t> and </a:t>
            </a:r>
            <a:r>
              <a:rPr lang="en-US" dirty="0" smtClean="0">
                <a:hlinkClick r:id="rId5" action="ppaction://hlinkfile"/>
              </a:rPr>
              <a:t>Novelist</a:t>
            </a:r>
            <a:r>
              <a:rPr lang="en-US" dirty="0" smtClean="0"/>
              <a:t>, Nobel Prize for Literature in 1949, </a:t>
            </a:r>
            <a:r>
              <a:rPr lang="en-US" dirty="0" smtClean="0">
                <a:hlinkClick r:id="rId6" action="ppaction://hlinkfile"/>
              </a:rPr>
              <a:t>1897</a:t>
            </a:r>
            <a:r>
              <a:rPr lang="en-US" dirty="0" smtClean="0"/>
              <a:t>-</a:t>
            </a:r>
            <a:r>
              <a:rPr lang="en-US" dirty="0" smtClean="0">
                <a:hlinkClick r:id="rId7" action="ppaction://hlinkfile"/>
              </a:rPr>
              <a:t>1962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10+20+10+10+10</a:t>
            </a:r>
          </a:p>
          <a:p>
            <a:endParaRPr lang="en-US" dirty="0" smtClean="0"/>
          </a:p>
          <a:p>
            <a:r>
              <a:rPr lang="en-US" dirty="0" smtClean="0"/>
              <a:t>8+20+8+8+10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While I expected online blogs and maybe some smaller papers to use the quote, I did not think it would have a major impact. I was wrong. Quality newspapers in England, India, America and as far away as Australia had my words in their reports of </a:t>
            </a:r>
            <a:r>
              <a:rPr lang="en-US" dirty="0" err="1" smtClean="0"/>
              <a:t>Jarre’s</a:t>
            </a:r>
            <a:r>
              <a:rPr lang="en-US" dirty="0" smtClean="0"/>
              <a:t> death. I was shocked that highly respected newspapers would use material from Wikipedia without first sourcing and referencing it properly.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July 19, 2010, </a:t>
            </a:r>
            <a:r>
              <a:rPr lang="en-US" b="1" dirty="0" smtClean="0">
                <a:hlinkClick r:id="rId3" tooltip="Resignation of Shirley Sherrod"/>
              </a:rPr>
              <a:t>Shirley Sherrod</a:t>
            </a:r>
            <a:r>
              <a:rPr lang="en-US" b="1" dirty="0" smtClean="0"/>
              <a:t> was </a:t>
            </a:r>
            <a:r>
              <a:rPr lang="en-US" b="1" dirty="0" smtClean="0">
                <a:hlinkClick r:id="rId4" tooltip="Dismissal (employment)"/>
              </a:rPr>
              <a:t>forced to resign</a:t>
            </a:r>
            <a:r>
              <a:rPr lang="en-US" dirty="0" smtClean="0"/>
              <a:t> from her position as </a:t>
            </a:r>
            <a:r>
              <a:rPr lang="en-US" dirty="0" smtClean="0">
                <a:hlinkClick r:id="rId5" tooltip="Georgia (U.S. state)"/>
              </a:rPr>
              <a:t>Georgia</a:t>
            </a:r>
            <a:r>
              <a:rPr lang="en-US" dirty="0" smtClean="0"/>
              <a:t> State Director of </a:t>
            </a:r>
            <a:r>
              <a:rPr lang="en-US" dirty="0" smtClean="0">
                <a:hlinkClick r:id="rId6" tooltip="USDA Rural Development"/>
              </a:rPr>
              <a:t>Rural Development</a:t>
            </a:r>
            <a:r>
              <a:rPr lang="en-US" dirty="0" smtClean="0"/>
              <a:t> for the </a:t>
            </a:r>
            <a:r>
              <a:rPr lang="en-US" dirty="0" smtClean="0">
                <a:hlinkClick r:id="rId7" tooltip="United States Department of Agriculture"/>
              </a:rPr>
              <a:t>United States Department of Agriculture</a:t>
            </a:r>
            <a:r>
              <a:rPr lang="en-US" baseline="30000" dirty="0" smtClean="0">
                <a:hlinkClick r:id="rId8"/>
              </a:rPr>
              <a:t>[1]</a:t>
            </a:r>
            <a:r>
              <a:rPr lang="en-US" dirty="0" smtClean="0"/>
              <a:t> after </a:t>
            </a:r>
            <a:r>
              <a:rPr lang="en-US" dirty="0" smtClean="0">
                <a:hlinkClick r:id="rId9" tooltip="Conservatism in the United States"/>
              </a:rPr>
              <a:t>conservative</a:t>
            </a:r>
            <a:r>
              <a:rPr lang="en-US" dirty="0" smtClean="0"/>
              <a:t> blogger </a:t>
            </a:r>
            <a:r>
              <a:rPr lang="en-US" dirty="0" smtClean="0">
                <a:hlinkClick r:id="rId10" tooltip="Andrew Breitbart"/>
              </a:rPr>
              <a:t>Andrew </a:t>
            </a:r>
            <a:r>
              <a:rPr lang="en-US" dirty="0" err="1" smtClean="0">
                <a:hlinkClick r:id="rId10" tooltip="Andrew Breitbart"/>
              </a:rPr>
              <a:t>Breitbart</a:t>
            </a:r>
            <a:r>
              <a:rPr lang="en-US" dirty="0" smtClean="0"/>
              <a:t> posted video excerpts of Sherrod's address at a March 2010 </a:t>
            </a:r>
            <a:r>
              <a:rPr lang="en-US" dirty="0" smtClean="0">
                <a:hlinkClick r:id="rId11" tooltip="NAACP"/>
              </a:rPr>
              <a:t>NAACP</a:t>
            </a:r>
            <a:r>
              <a:rPr lang="en-US" dirty="0" smtClean="0"/>
              <a:t> event to his website.</a:t>
            </a:r>
            <a:r>
              <a:rPr lang="en-US" baseline="30000" dirty="0" smtClean="0">
                <a:hlinkClick r:id="rId12"/>
              </a:rPr>
              <a:t>[2]</a:t>
            </a:r>
            <a:r>
              <a:rPr lang="en-US" dirty="0" smtClean="0"/>
              <a:t> The NAACP condemned her remarks, and U.S. government officials called on her to resign. However, upon review of the unedited video in context, the NAACP, White House officials, and </a:t>
            </a:r>
            <a:r>
              <a:rPr lang="en-US" dirty="0" smtClean="0">
                <a:hlinkClick r:id="rId13" tooltip="Tom Vilsack"/>
              </a:rPr>
              <a:t>Tom </a:t>
            </a:r>
            <a:r>
              <a:rPr lang="en-US" dirty="0" err="1" smtClean="0">
                <a:hlinkClick r:id="rId13" tooltip="Tom Vilsack"/>
              </a:rPr>
              <a:t>Vilsack</a:t>
            </a:r>
            <a:r>
              <a:rPr lang="en-US" dirty="0" smtClean="0"/>
              <a:t>, the </a:t>
            </a:r>
            <a:r>
              <a:rPr lang="en-US" dirty="0" smtClean="0">
                <a:hlinkClick r:id="rId14" tooltip="Secretary of Agriculture"/>
              </a:rPr>
              <a:t>Secretary of Agriculture</a:t>
            </a:r>
            <a:r>
              <a:rPr lang="en-US" dirty="0" smtClean="0"/>
              <a:t>, apologized and Sherrod was offered a new position.</a:t>
            </a:r>
          </a:p>
          <a:p>
            <a:endParaRPr lang="en-US" dirty="0" smtClean="0"/>
          </a:p>
          <a:p>
            <a:r>
              <a:rPr lang="en-US" dirty="0" smtClean="0"/>
              <a:t>The first news outlet to report on the </a:t>
            </a:r>
            <a:r>
              <a:rPr lang="en-US" dirty="0" err="1" smtClean="0"/>
              <a:t>Breitbart</a:t>
            </a:r>
            <a:r>
              <a:rPr lang="en-US" dirty="0" smtClean="0"/>
              <a:t> video was </a:t>
            </a:r>
            <a:r>
              <a:rPr lang="en-US" dirty="0" smtClean="0">
                <a:hlinkClick r:id="rId15" tooltip="FoxNews.com"/>
              </a:rPr>
              <a:t>FoxNews.com</a:t>
            </a:r>
            <a:r>
              <a:rPr lang="en-US" dirty="0" smtClean="0"/>
              <a:t>, which posted an article about the story on its website.</a:t>
            </a:r>
            <a:r>
              <a:rPr lang="en-US" baseline="30000" dirty="0" smtClean="0">
                <a:hlinkClick r:id="rId16"/>
              </a:rPr>
              <a:t>[16]</a:t>
            </a:r>
            <a:r>
              <a:rPr lang="en-US" baseline="30000" dirty="0" smtClean="0">
                <a:hlinkClick r:id="rId17"/>
              </a:rPr>
              <a:t>[14]</a:t>
            </a:r>
            <a:r>
              <a:rPr lang="en-US" dirty="0" smtClean="0"/>
              <a:t> The </a:t>
            </a:r>
            <a:r>
              <a:rPr lang="en-US" dirty="0" smtClean="0">
                <a:hlinkClick r:id="rId18" tooltip="WCBS-TV"/>
              </a:rPr>
              <a:t>New York City affiliate for CBS</a:t>
            </a:r>
            <a:r>
              <a:rPr lang="en-US" dirty="0" smtClean="0"/>
              <a:t> also posted a report on its website later that afternoon.</a:t>
            </a:r>
            <a:r>
              <a:rPr lang="en-US" baseline="30000" dirty="0" smtClean="0">
                <a:hlinkClick r:id="rId17"/>
              </a:rPr>
              <a:t>[14]</a:t>
            </a:r>
            <a:r>
              <a:rPr lang="en-US" dirty="0" smtClean="0"/>
              <a:t> The </a:t>
            </a:r>
            <a:r>
              <a:rPr lang="en-US" i="1" dirty="0" smtClean="0">
                <a:hlinkClick r:id="rId19" tooltip="Atlanta Journal Constitution"/>
              </a:rPr>
              <a:t>Atlanta Journal Constitution</a:t>
            </a:r>
            <a:r>
              <a:rPr lang="en-US" dirty="0" smtClean="0"/>
              <a:t> newspaper's related website also soon picked up the story.</a:t>
            </a:r>
            <a:r>
              <a:rPr lang="en-US" baseline="30000" dirty="0" smtClean="0">
                <a:hlinkClick r:id="rId20"/>
              </a:rPr>
              <a:t>[17]</a:t>
            </a:r>
            <a:r>
              <a:rPr lang="en-US" dirty="0" smtClean="0"/>
              <a:t> In addition, the story was picked up and reported widely in the </a:t>
            </a:r>
            <a:r>
              <a:rPr lang="en-US" dirty="0" err="1" smtClean="0">
                <a:hlinkClick r:id="rId21" tooltip="Blogosphere"/>
              </a:rPr>
              <a:t>blogosph</a:t>
            </a:r>
            <a:endParaRPr lang="en-US" dirty="0" smtClean="0">
              <a:hlinkClick r:id="rId21" tooltip="Blogosphere"/>
            </a:endParaRPr>
          </a:p>
          <a:p>
            <a:endParaRPr lang="en-US" dirty="0" smtClean="0">
              <a:hlinkClick r:id="rId21" tooltip="Blogosphere"/>
            </a:endParaRPr>
          </a:p>
          <a:p>
            <a:r>
              <a:rPr lang="en-US" dirty="0" smtClean="0"/>
              <a:t>According to Sherrod, that afternoon she received numerous demands from government officials to submit her resignation, demands that she characterized as </a:t>
            </a:r>
            <a:r>
              <a:rPr lang="en-US" dirty="0" err="1" smtClean="0"/>
              <a:t>harrassment</a:t>
            </a:r>
            <a:r>
              <a:rPr lang="en-US" dirty="0" smtClean="0"/>
              <a:t>.</a:t>
            </a:r>
            <a:r>
              <a:rPr lang="en-US" baseline="30000" dirty="0" smtClean="0">
                <a:hlinkClick r:id="rId22"/>
              </a:rPr>
              <a:t>[18]</a:t>
            </a:r>
            <a:r>
              <a:rPr lang="en-US" dirty="0" smtClean="0"/>
              <a:t> In response to a call from USDA deputy undersecretary Cheryl Cook, Sherrod submitted her resignation via email. Sherrod claims that Cook told her </a:t>
            </a:r>
            <a:r>
              <a:rPr lang="en-US" dirty="0" smtClean="0">
                <a:hlinkClick r:id="rId23" tooltip="Obama Administration"/>
              </a:rPr>
              <a:t>White House</a:t>
            </a:r>
            <a:r>
              <a:rPr lang="en-US" dirty="0" smtClean="0"/>
              <a:t> officials wanted her to quit immediately because the controversy was "going to be on </a:t>
            </a:r>
            <a:r>
              <a:rPr lang="en-US" dirty="0" smtClean="0">
                <a:hlinkClick r:id="rId24" tooltip="Glenn Beck (TV program)"/>
              </a:rPr>
              <a:t>Glenn Beck</a:t>
            </a:r>
            <a:r>
              <a:rPr lang="en-US" dirty="0" smtClean="0"/>
              <a:t> tonight</a:t>
            </a:r>
            <a:r>
              <a:rPr lang="en-US" baseline="30000" dirty="0" smtClean="0">
                <a:hlinkClick r:id="rId22"/>
              </a:rPr>
              <a:t>[18]</a:t>
            </a:r>
            <a:r>
              <a:rPr lang="en-US" dirty="0" smtClean="0"/>
              <a:t> ", a claim disputed by White House Press Secretary Robert Gibbs.</a:t>
            </a:r>
            <a:r>
              <a:rPr lang="en-US" baseline="30000" dirty="0" smtClean="0">
                <a:hlinkClick r:id="rId25"/>
              </a:rPr>
              <a:t>[6]</a:t>
            </a:r>
            <a:r>
              <a:rPr lang="en-US" dirty="0" smtClean="0">
                <a:hlinkClick r:id="rId21" tooltip="Blogosphere"/>
              </a:rPr>
              <a:t>ere</a:t>
            </a:r>
            <a:r>
              <a:rPr lang="en-US" dirty="0" smtClean="0"/>
              <a:t>.</a:t>
            </a:r>
            <a:r>
              <a:rPr lang="en-US" baseline="30000" dirty="0" smtClean="0">
                <a:hlinkClick r:id="rId17"/>
              </a:rPr>
              <a:t>[14]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Emphasize</a:t>
            </a:r>
            <a:r>
              <a:rPr lang="en-US" baseline="0" dirty="0" smtClean="0"/>
              <a:t> diversity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3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36" name="Shape 35"/>
          <p:cNvSpPr>
            <a:spLocks/>
          </p:cNvSpPr>
          <p:nvPr/>
        </p:nvSpPr>
        <p:spPr bwMode="auto">
          <a:xfrm>
            <a:off x="4821864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43" name="Shape 42"/>
          <p:cNvSpPr>
            <a:spLocks/>
          </p:cNvSpPr>
          <p:nvPr/>
        </p:nvSpPr>
        <p:spPr bwMode="auto">
          <a:xfrm>
            <a:off x="290624" y="-14176"/>
            <a:ext cx="5562600" cy="6553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2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4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6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7" name="Shape 26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extLst/>
          </a:lstStyle>
          <a:p>
            <a:fld id="{743653DA-8BF4-4869-96FE-9BCF43372D46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extLst/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>
              <a:defRPr sz="380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129108-AC8D-4212-9283-60D9E99BF07A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buNone/>
              <a:defRPr lang="en-US" sz="4000" b="1" cap="all" dirty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>
              <a:buNone/>
              <a:defRPr sz="20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ED3D3-6235-4F4C-B439-DF277FB555A7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F1E3E-4B2F-4895-B65E-28B2E64F39F6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305044" y="3867144"/>
            <a:ext cx="4533900" cy="160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4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85435-8225-4333-BFFA-0096413F0D76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3C494-2A87-468C-A21B-CB14FB9ABB00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80FA0-5B31-4864-A2BB-719EA5A679C6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ECC0C8-36B8-442A-833D-B6AACE86BB77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17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4" name="Group 17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20EC5-AC53-4169-941E-EDF10CD23748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100">
                <a:solidFill>
                  <a:schemeClr val="tx2"/>
                </a:solidFill>
              </a:defRPr>
            </a:lvl1pPr>
            <a:extLst/>
          </a:lstStyle>
          <a:p>
            <a:fld id="{8D3816DF-213E-421B-92D3-C068DBB023D6}" type="datetimeFigureOut">
              <a:rPr lang="en-US" smtClean="0">
                <a:solidFill>
                  <a:schemeClr val="tx2"/>
                </a:solidFill>
              </a:rPr>
              <a:pPr/>
              <a:t>10/4/2010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1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l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l"/>
              <a:t>‹#›</a:t>
            </a:fld>
            <a:endParaRPr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4000" kern="1200" spc="-150" baseline="0">
          <a:solidFill>
            <a:schemeClr val="tx2">
              <a:satMod val="200000"/>
            </a:schemeClr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images.google.com/imgres?imgurl=http://www.pclaunches.com/entry_images/0209/23/data-transfer-dongle1-thumb-450x337.jpg&amp;imgrefurl=http://www.pclaunches.com/other_stuff/data_transfer_and_internet_connection_sharing_usb_dongle.php&amp;usg=__1tIhPJH6sNGS0-tl87EXrIJkoIQ=&amp;h=337&amp;w=450&amp;sz=91&amp;hl=en&amp;start=3&amp;itbs=1&amp;tbnid=MrzbgWtiXATfWM:&amp;tbnh=95&amp;tbnw=127&amp;prev=/images?q=share+data&amp;hl=en&amp;rlz=1T4ADBR_enUS320US323&amp;tbs=isch:1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pclaunches.com/entry_images/0209/23/data-transfer-dongle1-thumb-450x337.jpg&amp;imgrefurl=http://www.pclaunches.com/other_stuff/data_transfer_and_internet_connection_sharing_usb_dongle.php&amp;usg=__1tIhPJH6sNGS0-tl87EXrIJkoIQ=&amp;h=337&amp;w=450&amp;sz=91&amp;hl=en&amp;start=3&amp;itbs=1&amp;tbnid=MrzbgWtiXATfWM:&amp;tbnh=95&amp;tbnw=127&amp;prev=/images?q=share+data&amp;hl=en&amp;rlz=1T4ADBR_enUS320US323&amp;tbs=isch: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pclaunches.com/entry_images/0209/23/data-transfer-dongle1-thumb-450x337.jpg&amp;imgrefurl=http://www.pclaunches.com/other_stuff/data_transfer_and_internet_connection_sharing_usb_dongle.php&amp;usg=__1tIhPJH6sNGS0-tl87EXrIJkoIQ=&amp;h=337&amp;w=450&amp;sz=91&amp;hl=en&amp;start=3&amp;itbs=1&amp;tbnid=MrzbgWtiXATfWM:&amp;tbnh=95&amp;tbnw=127&amp;prev=/images?q=share+data&amp;hl=en&amp;rlz=1T4ADBR_enUS320US323&amp;tbs=isch: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pclaunches.com/entry_images/0209/23/data-transfer-dongle1.php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8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70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70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7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nndb.com/people/853/000062667/jarre3.jpg&amp;imgrefurl=http://www.nndb.com/people/853/000062667/&amp;usg=__cmh6_KsOrBSkV36zsFZKwycVhgQ=&amp;h=260&amp;w=207&amp;sz=11&amp;hl=en&amp;start=1&amp;tbnid=LOyxXoVk5Bn9zM:&amp;tbnh=112&amp;tbnw=89&amp;prev=/images?q=Maurice+Jarre&amp;hl=en&amp;rlz=1T4GGIH_enUS243US24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11" Type="http://schemas.openxmlformats.org/officeDocument/2006/relationships/image" Target="../media/image80.png"/><Relationship Id="rId5" Type="http://schemas.openxmlformats.org/officeDocument/2006/relationships/image" Target="../media/image75.png"/><Relationship Id="rId10" Type="http://schemas.openxmlformats.org/officeDocument/2006/relationships/image" Target="../media/image79.png"/><Relationship Id="rId4" Type="http://schemas.openxmlformats.org/officeDocument/2006/relationships/image" Target="../media/image74.png"/><Relationship Id="rId9" Type="http://schemas.openxmlformats.org/officeDocument/2006/relationships/image" Target="../media/image78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7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48.jpe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458200" cy="1974059"/>
          </a:xfrm>
        </p:spPr>
        <p:txBody>
          <a:bodyPr/>
          <a:lstStyle/>
          <a:p>
            <a:pPr algn="ctr"/>
            <a:r>
              <a:rPr lang="en-US" dirty="0" smtClean="0"/>
              <a:t>Solomon: Seeking the Truth Via Copying Detection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876800"/>
            <a:ext cx="7772400" cy="1052512"/>
          </a:xfrm>
        </p:spPr>
        <p:txBody>
          <a:bodyPr>
            <a:noAutofit/>
          </a:bodyPr>
          <a:lstStyle/>
          <a:p>
            <a:pPr algn="ctr"/>
            <a:r>
              <a:rPr lang="en-US" sz="2400" dirty="0" err="1" smtClean="0"/>
              <a:t>Xin</a:t>
            </a:r>
            <a:r>
              <a:rPr lang="en-US" sz="2400" dirty="0" smtClean="0"/>
              <a:t> Luna Dong</a:t>
            </a:r>
          </a:p>
          <a:p>
            <a:pPr algn="ctr"/>
            <a:r>
              <a:rPr lang="en-US" sz="2400" dirty="0" smtClean="0"/>
              <a:t>AT&amp;T Labs-Research</a:t>
            </a:r>
          </a:p>
          <a:p>
            <a:pPr algn="ctr"/>
            <a:r>
              <a:rPr lang="en-US" sz="2400" dirty="0" smtClean="0"/>
              <a:t>9/13 @QDB’2010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162050"/>
          </a:xfrm>
        </p:spPr>
        <p:txBody>
          <a:bodyPr/>
          <a:lstStyle/>
          <a:p>
            <a:r>
              <a:rPr lang="en-US" sz="2800" dirty="0" smtClean="0"/>
              <a:t>Copying Can Happen on Structured Data </a:t>
            </a:r>
            <a:br>
              <a:rPr lang="en-US" sz="2800" dirty="0" smtClean="0"/>
            </a:br>
            <a:r>
              <a:rPr lang="en-US" sz="2800" dirty="0" smtClean="0"/>
              <a:t>(Copying of Weather Data)</a:t>
            </a:r>
            <a:endParaRPr lang="en-US" sz="2800" dirty="0"/>
          </a:p>
        </p:txBody>
      </p:sp>
      <p:cxnSp>
        <p:nvCxnSpPr>
          <p:cNvPr id="26" name="Straight Arrow Connector 25"/>
          <p:cNvCxnSpPr>
            <a:stCxn id="45059" idx="2"/>
            <a:endCxn id="45058" idx="0"/>
          </p:cNvCxnSpPr>
          <p:nvPr/>
        </p:nvCxnSpPr>
        <p:spPr>
          <a:xfrm rot="5400000">
            <a:off x="4371975" y="1952625"/>
            <a:ext cx="66675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" idx="3"/>
            <a:endCxn id="45058" idx="1"/>
          </p:cNvCxnSpPr>
          <p:nvPr/>
        </p:nvCxnSpPr>
        <p:spPr>
          <a:xfrm>
            <a:off x="3314700" y="2171700"/>
            <a:ext cx="990600" cy="5334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2"/>
            <a:endCxn id="4" idx="1"/>
          </p:cNvCxnSpPr>
          <p:nvPr/>
        </p:nvCxnSpPr>
        <p:spPr>
          <a:xfrm rot="16200000" flipH="1">
            <a:off x="1628775" y="1666875"/>
            <a:ext cx="476250" cy="5334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" idx="3"/>
            <a:endCxn id="45058" idx="1"/>
          </p:cNvCxnSpPr>
          <p:nvPr/>
        </p:nvCxnSpPr>
        <p:spPr>
          <a:xfrm flipV="1">
            <a:off x="3067050" y="2705100"/>
            <a:ext cx="1238250" cy="42862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5060" idx="2"/>
            <a:endCxn id="45058" idx="3"/>
          </p:cNvCxnSpPr>
          <p:nvPr/>
        </p:nvCxnSpPr>
        <p:spPr>
          <a:xfrm rot="5400000">
            <a:off x="5750720" y="1440656"/>
            <a:ext cx="619125" cy="190976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45061" idx="3"/>
            <a:endCxn id="45062" idx="0"/>
          </p:cNvCxnSpPr>
          <p:nvPr/>
        </p:nvCxnSpPr>
        <p:spPr>
          <a:xfrm>
            <a:off x="7067550" y="3128963"/>
            <a:ext cx="1052513" cy="83343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45066" idx="3"/>
            <a:endCxn id="45063" idx="2"/>
          </p:cNvCxnSpPr>
          <p:nvPr/>
        </p:nvCxnSpPr>
        <p:spPr>
          <a:xfrm flipV="1">
            <a:off x="5867400" y="4943475"/>
            <a:ext cx="962025" cy="61460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45063" idx="2"/>
          </p:cNvCxnSpPr>
          <p:nvPr/>
        </p:nvCxnSpPr>
        <p:spPr>
          <a:xfrm rot="10800000">
            <a:off x="6829425" y="4943475"/>
            <a:ext cx="1071290" cy="52782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7" idx="0"/>
            <a:endCxn id="45058" idx="2"/>
          </p:cNvCxnSpPr>
          <p:nvPr/>
        </p:nvCxnSpPr>
        <p:spPr>
          <a:xfrm rot="16200000" flipV="1">
            <a:off x="4487466" y="3342084"/>
            <a:ext cx="457200" cy="2143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45067" idx="0"/>
            <a:endCxn id="45057" idx="2"/>
          </p:cNvCxnSpPr>
          <p:nvPr/>
        </p:nvCxnSpPr>
        <p:spPr>
          <a:xfrm rot="16200000" flipV="1">
            <a:off x="1728788" y="3862387"/>
            <a:ext cx="590550" cy="113347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1" idx="0"/>
            <a:endCxn id="45057" idx="2"/>
          </p:cNvCxnSpPr>
          <p:nvPr/>
        </p:nvCxnSpPr>
        <p:spPr>
          <a:xfrm rot="5400000" flipH="1" flipV="1">
            <a:off x="896540" y="4087416"/>
            <a:ext cx="514350" cy="60721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5061" idx="1"/>
            <a:endCxn id="7" idx="3"/>
          </p:cNvCxnSpPr>
          <p:nvPr/>
        </p:nvCxnSpPr>
        <p:spPr>
          <a:xfrm rot="10800000" flipV="1">
            <a:off x="5262562" y="3128963"/>
            <a:ext cx="985838" cy="67151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5063" idx="0"/>
            <a:endCxn id="7" idx="2"/>
          </p:cNvCxnSpPr>
          <p:nvPr/>
        </p:nvCxnSpPr>
        <p:spPr>
          <a:xfrm rot="16200000" flipV="1">
            <a:off x="5501878" y="3244453"/>
            <a:ext cx="552450" cy="210264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5066" idx="0"/>
            <a:endCxn id="7" idx="2"/>
          </p:cNvCxnSpPr>
          <p:nvPr/>
        </p:nvCxnSpPr>
        <p:spPr>
          <a:xfrm rot="16200000" flipV="1">
            <a:off x="4460081" y="4286250"/>
            <a:ext cx="1238250" cy="70485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5071" idx="0"/>
            <a:endCxn id="45063" idx="2"/>
          </p:cNvCxnSpPr>
          <p:nvPr/>
        </p:nvCxnSpPr>
        <p:spPr>
          <a:xfrm rot="5400000" flipH="1" flipV="1">
            <a:off x="6115050" y="5381626"/>
            <a:ext cx="1152525" cy="276225"/>
          </a:xfrm>
          <a:prstGeom prst="straightConnector1">
            <a:avLst/>
          </a:prstGeom>
          <a:ln w="3175">
            <a:solidFill>
              <a:srgbClr val="7030A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429000"/>
            <a:ext cx="781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5300" y="2286000"/>
            <a:ext cx="800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219200"/>
            <a:ext cx="876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752600"/>
            <a:ext cx="3057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2667000"/>
            <a:ext cx="819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3962400"/>
            <a:ext cx="17621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4572000"/>
            <a:ext cx="26860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48462" y="5486400"/>
            <a:ext cx="2395538" cy="38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95862" y="5257800"/>
            <a:ext cx="871538" cy="60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33600" y="1752600"/>
            <a:ext cx="1181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0" y="2743200"/>
            <a:ext cx="781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1274578"/>
            <a:ext cx="2895600" cy="42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4" cstate="print"/>
          <a:srcRect t="-4545" r="68130"/>
          <a:stretch>
            <a:fillRect/>
          </a:stretch>
        </p:blipFill>
        <p:spPr bwMode="auto">
          <a:xfrm>
            <a:off x="4191000" y="3581400"/>
            <a:ext cx="10715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000" y="4648200"/>
            <a:ext cx="938212" cy="48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657600" y="4648200"/>
            <a:ext cx="1066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1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676400" y="4724400"/>
            <a:ext cx="1828800" cy="54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1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1000" y="5486400"/>
            <a:ext cx="18669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Picture 1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828800" y="6096000"/>
            <a:ext cx="1714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0" name="Picture 1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962400" y="6096000"/>
            <a:ext cx="1190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1" name="Picture 15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410200" y="6096000"/>
            <a:ext cx="2286000" cy="34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traight Arrow Connector 36"/>
          <p:cNvCxnSpPr>
            <a:stCxn id="45064" idx="0"/>
            <a:endCxn id="45057" idx="2"/>
          </p:cNvCxnSpPr>
          <p:nvPr/>
        </p:nvCxnSpPr>
        <p:spPr>
          <a:xfrm rot="16200000" flipV="1">
            <a:off x="2566988" y="3024187"/>
            <a:ext cx="514350" cy="273367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45064" idx="0"/>
            <a:endCxn id="7" idx="2"/>
          </p:cNvCxnSpPr>
          <p:nvPr/>
        </p:nvCxnSpPr>
        <p:spPr>
          <a:xfrm rot="5400000" flipH="1" flipV="1">
            <a:off x="4144565" y="4065985"/>
            <a:ext cx="628650" cy="53578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2" cstate="print"/>
          <a:srcRect l="27007" t="14015" r="24818" b="10073"/>
          <a:stretch>
            <a:fillRect/>
          </a:stretch>
        </p:blipFill>
        <p:spPr bwMode="auto">
          <a:xfrm>
            <a:off x="1371600" y="1004454"/>
            <a:ext cx="5943600" cy="585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162050"/>
          </a:xfrm>
        </p:spPr>
        <p:txBody>
          <a:bodyPr/>
          <a:lstStyle/>
          <a:p>
            <a:r>
              <a:rPr lang="en-US" sz="3200" dirty="0" smtClean="0"/>
              <a:t>Copying Can Be Large Scaled </a:t>
            </a:r>
            <a:br>
              <a:rPr lang="en-US" sz="3200" dirty="0" smtClean="0"/>
            </a:br>
            <a:r>
              <a:rPr lang="en-US" sz="3200" dirty="0" smtClean="0"/>
              <a:t>(Copying of </a:t>
            </a:r>
            <a:r>
              <a:rPr lang="en-US" sz="3200" dirty="0" err="1" smtClean="0"/>
              <a:t>AbeBooks</a:t>
            </a:r>
            <a:r>
              <a:rPr lang="en-US" sz="3200" dirty="0" smtClean="0"/>
              <a:t> Data)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239000" y="55626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collected from </a:t>
            </a:r>
            <a:r>
              <a:rPr lang="en-US" dirty="0" err="1" smtClean="0"/>
              <a:t>AbeBooks</a:t>
            </a:r>
            <a:endParaRPr lang="en-US" dirty="0" smtClean="0"/>
          </a:p>
          <a:p>
            <a:r>
              <a:rPr lang="en-US" dirty="0" smtClean="0"/>
              <a:t>[Yin et al., 2007]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/>
          <a:srcRect l="18590" t="19231" r="24867" b="15384"/>
          <a:stretch>
            <a:fillRect/>
          </a:stretch>
        </p:blipFill>
        <p:spPr bwMode="auto">
          <a:xfrm>
            <a:off x="1143000" y="1600200"/>
            <a:ext cx="6934200" cy="484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534400" cy="1295400"/>
          </a:xfrm>
        </p:spPr>
        <p:txBody>
          <a:bodyPr/>
          <a:lstStyle/>
          <a:p>
            <a:r>
              <a:rPr lang="en-US" sz="3600" dirty="0" smtClean="0"/>
              <a:t>Intuitively Meaningful Clusters According to the Copying Relationships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2819400" y="4114800"/>
            <a:ext cx="13716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67000" y="2819400"/>
            <a:ext cx="838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9000" y="3048000"/>
            <a:ext cx="9144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38600" y="2438400"/>
            <a:ext cx="1828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72000" y="2895600"/>
            <a:ext cx="1447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2" cstate="print"/>
          <a:srcRect l="33951" t="30864" r="22042" b="7407"/>
          <a:stretch>
            <a:fillRect/>
          </a:stretch>
        </p:blipFill>
        <p:spPr bwMode="auto">
          <a:xfrm>
            <a:off x="1981200" y="1600200"/>
            <a:ext cx="5562600" cy="471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534400" cy="1295400"/>
          </a:xfrm>
        </p:spPr>
        <p:txBody>
          <a:bodyPr/>
          <a:lstStyle/>
          <a:p>
            <a:r>
              <a:rPr lang="en-US" sz="3600" dirty="0" smtClean="0"/>
              <a:t>Intuitively Meaningful Clusters According to the Copying Relationships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3429000" y="3886200"/>
            <a:ext cx="2209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648200" y="3048000"/>
            <a:ext cx="20574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10200" y="2514600"/>
            <a:ext cx="14478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05200" y="5105400"/>
            <a:ext cx="2133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76600" y="3505200"/>
            <a:ext cx="2971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2" cstate="print"/>
          <a:srcRect l="27007" t="14015" r="24818" b="10073"/>
          <a:stretch>
            <a:fillRect/>
          </a:stretch>
        </p:blipFill>
        <p:spPr bwMode="auto">
          <a:xfrm>
            <a:off x="1676400" y="1004454"/>
            <a:ext cx="5943600" cy="585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162050"/>
          </a:xfrm>
        </p:spPr>
        <p:txBody>
          <a:bodyPr/>
          <a:lstStyle/>
          <a:p>
            <a:r>
              <a:rPr lang="en-US" sz="3200" dirty="0" smtClean="0"/>
              <a:t>Copying Can Be Large Scaled </a:t>
            </a:r>
            <a:br>
              <a:rPr lang="en-US" sz="3200" dirty="0" smtClean="0"/>
            </a:br>
            <a:r>
              <a:rPr lang="en-US" sz="3200" dirty="0" smtClean="0"/>
              <a:t>(Copying of </a:t>
            </a:r>
            <a:r>
              <a:rPr lang="en-US" sz="3200" dirty="0" err="1" smtClean="0"/>
              <a:t>AbeBooks</a:t>
            </a:r>
            <a:r>
              <a:rPr lang="en-US" sz="3200" dirty="0" smtClean="0"/>
              <a:t> Data)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phoenixmasonry.org/images/King_Solom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1066800" cy="1441621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676400" y="533400"/>
            <a:ext cx="3657600" cy="838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tencil" pitchFamily="82" charset="0"/>
                <a:ea typeface="SimSun" pitchFamily="2" charset="-122"/>
                <a:cs typeface="+mj-cs"/>
              </a:rPr>
              <a:t>Solomon</a:t>
            </a:r>
            <a:endParaRPr kumimoji="0" lang="en-US" altLang="zh-CN" sz="4000" b="1" i="0" u="none" strike="noStrike" kern="1200" cap="none" spc="-15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Garamond" pitchFamily="18" charset="0"/>
              <a:ea typeface="SimSun" pitchFamily="2" charset="-122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344" y="1676400"/>
            <a:ext cx="8222456" cy="4876800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Wingdings" pitchFamily="2" charset="2"/>
              <a:buChar char="q"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Goal</a:t>
            </a:r>
          </a:p>
          <a:p>
            <a:pPr marL="740664" lvl="1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Discover copying relationships between structured data sources</a:t>
            </a:r>
          </a:p>
          <a:p>
            <a:pPr marL="740664" lvl="1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Leverage the copying relationships to improve various components of data integration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Wingdings" pitchFamily="2" charset="2"/>
              <a:buChar char="q"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Other applications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Char char="q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Business purpose: data are valuable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Char char="q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In-depth data analysis: information dissemination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Wingdings" pitchFamily="2" charset="2"/>
              <a:buChar char="q"/>
              <a:tabLst/>
              <a:defRPr/>
            </a:pP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phoenixmasonry.org/images/King_Solom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1066800" cy="1441621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81000" y="1828800"/>
            <a:ext cx="1351156" cy="381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tencil" pitchFamily="82" charset="0"/>
                <a:ea typeface="SimSun" pitchFamily="2" charset="-122"/>
                <a:cs typeface="+mj-cs"/>
              </a:rPr>
              <a:t>Solomon</a:t>
            </a:r>
            <a:endParaRPr kumimoji="0" lang="en-US" altLang="zh-CN" sz="2000" b="1" i="0" u="none" strike="noStrike" kern="1200" cap="none" spc="-15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Garamond" pitchFamily="18" charset="0"/>
              <a:ea typeface="SimSun" pitchFamily="2" charset="-122"/>
              <a:cs typeface="+mj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8077200" cy="1295400"/>
          </a:xfrm>
        </p:spPr>
        <p:txBody>
          <a:bodyPr/>
          <a:lstStyle/>
          <a:p>
            <a:r>
              <a:rPr lang="en-US" sz="4800" dirty="0" smtClean="0"/>
              <a:t>Outline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Diagram 10"/>
          <p:cNvGraphicFramePr/>
          <p:nvPr/>
        </p:nvGraphicFramePr>
        <p:xfrm>
          <a:off x="609600" y="533400"/>
          <a:ext cx="8153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4267200" y="16002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Problem Definition—Input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2971800"/>
          <a:ext cx="7010400" cy="377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/>
                <a:gridCol w="787400"/>
                <a:gridCol w="3810000"/>
                <a:gridCol w="1828800"/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Src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ISBN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Author</a:t>
                      </a:r>
                      <a:endParaRPr lang="en-US" dirty="0"/>
                    </a:p>
                  </a:txBody>
                  <a:tcPr anchor="ctr"/>
                </a:tc>
              </a:tr>
              <a:tr h="326571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IPV6: Theory, Protocol, and Practice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Loshin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i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Peter</a:t>
                      </a:r>
                    </a:p>
                  </a:txBody>
                  <a:tcPr anchor="ctr"/>
                </a:tc>
              </a:tr>
              <a:tr h="57150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 Usability: A User-Centered Design</a:t>
                      </a:r>
                      <a:r>
                        <a:rPr lang="en-US" baseline="0" dirty="0" smtClean="0"/>
                        <a:t> Approach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Lazar, Jonathan</a:t>
                      </a:r>
                      <a:endParaRPr lang="en-US" dirty="0"/>
                    </a:p>
                  </a:txBody>
                  <a:tcPr anchor="ctr"/>
                </a:tc>
              </a:tr>
              <a:tr h="326571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7030A0"/>
                          </a:solidFill>
                        </a:rPr>
                        <a:t>IPV4:</a:t>
                      </a:r>
                      <a:r>
                        <a:rPr lang="en-US" i="1" baseline="0" dirty="0" smtClean="0">
                          <a:solidFill>
                            <a:srgbClr val="7030A0"/>
                          </a:solidFill>
                        </a:rPr>
                        <a:t> Theory, Protocol, and Practice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</a:tr>
              <a:tr h="32657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Web Usability: A User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Jonathan Lazar</a:t>
                      </a:r>
                      <a:endParaRPr lang="en-US" dirty="0"/>
                    </a:p>
                  </a:txBody>
                  <a:tcPr anchor="ctr"/>
                </a:tc>
              </a:tr>
              <a:tr h="326571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IPV6: Theory, Protocol, and Practice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Loshin</a:t>
                      </a:r>
                      <a:r>
                        <a:rPr lang="en-US" dirty="0" smtClean="0"/>
                        <a:t>, </a:t>
                      </a:r>
                      <a:r>
                        <a:rPr lang="en-US" i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Peter</a:t>
                      </a:r>
                    </a:p>
                  </a:txBody>
                  <a:tcPr anchor="ctr"/>
                </a:tc>
              </a:tr>
              <a:tr h="32657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Web Usability: A User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Jonathan Lazar</a:t>
                      </a:r>
                      <a:endParaRPr lang="en-US" dirty="0"/>
                    </a:p>
                  </a:txBody>
                  <a:tcPr anchor="ctr"/>
                </a:tc>
              </a:tr>
              <a:tr h="326571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IPV6: Theory,</a:t>
                      </a:r>
                      <a:r>
                        <a:rPr lang="en-US" baseline="0" dirty="0" smtClean="0"/>
                        <a:t> Protocol, and Practice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Loshin</a:t>
                      </a:r>
                      <a:endParaRPr lang="en-US" dirty="0"/>
                    </a:p>
                  </a:txBody>
                  <a:tcPr anchor="ctr"/>
                </a:tc>
              </a:tr>
              <a:tr h="32657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Web Usability: A User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Lazar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3" name="Group 35"/>
          <p:cNvGrpSpPr/>
          <p:nvPr/>
        </p:nvGrpSpPr>
        <p:grpSpPr>
          <a:xfrm>
            <a:off x="6858000" y="3124199"/>
            <a:ext cx="2209800" cy="1676400"/>
            <a:chOff x="6858000" y="2057400"/>
            <a:chExt cx="2209800" cy="1676400"/>
          </a:xfrm>
        </p:grpSpPr>
        <p:sp>
          <p:nvSpPr>
            <p:cNvPr id="9" name="Rounded Rectangle 8"/>
            <p:cNvSpPr/>
            <p:nvPr/>
          </p:nvSpPr>
          <p:spPr>
            <a:xfrm>
              <a:off x="7772400" y="2057400"/>
              <a:ext cx="1295400" cy="685800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Missing values</a:t>
              </a:r>
              <a:endParaRPr lang="en-US" dirty="0"/>
            </a:p>
          </p:txBody>
        </p:sp>
        <p:cxnSp>
          <p:nvCxnSpPr>
            <p:cNvPr id="13" name="Straight Connector 12"/>
            <p:cNvCxnSpPr>
              <a:stCxn id="9" idx="1"/>
            </p:cNvCxnSpPr>
            <p:nvPr/>
          </p:nvCxnSpPr>
          <p:spPr>
            <a:xfrm rot="10800000" flipV="1">
              <a:off x="6858000" y="2400300"/>
              <a:ext cx="914400" cy="1333500"/>
            </a:xfrm>
            <a:prstGeom prst="lin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" name="Group 37"/>
          <p:cNvGrpSpPr/>
          <p:nvPr/>
        </p:nvGrpSpPr>
        <p:grpSpPr>
          <a:xfrm>
            <a:off x="6858000" y="4343399"/>
            <a:ext cx="2200936" cy="2286000"/>
            <a:chOff x="6866864" y="3886200"/>
            <a:chExt cx="2200936" cy="2286000"/>
          </a:xfrm>
        </p:grpSpPr>
        <p:sp>
          <p:nvSpPr>
            <p:cNvPr id="11" name="Rounded Rectangle 10"/>
            <p:cNvSpPr/>
            <p:nvPr/>
          </p:nvSpPr>
          <p:spPr>
            <a:xfrm>
              <a:off x="7772400" y="5257800"/>
              <a:ext cx="12954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Different formats</a:t>
              </a:r>
            </a:p>
          </p:txBody>
        </p:sp>
        <p:cxnSp>
          <p:nvCxnSpPr>
            <p:cNvPr id="14" name="Straight Connector 13"/>
            <p:cNvCxnSpPr>
              <a:stCxn id="11" idx="1"/>
            </p:cNvCxnSpPr>
            <p:nvPr/>
          </p:nvCxnSpPr>
          <p:spPr>
            <a:xfrm rot="10800000">
              <a:off x="6866864" y="3886200"/>
              <a:ext cx="905536" cy="1714500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Straight Connector 27"/>
            <p:cNvCxnSpPr>
              <a:stCxn id="11" idx="1"/>
            </p:cNvCxnSpPr>
            <p:nvPr/>
          </p:nvCxnSpPr>
          <p:spPr>
            <a:xfrm rot="10800000">
              <a:off x="6943064" y="5486400"/>
              <a:ext cx="829336" cy="114300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Straight Connector 29"/>
            <p:cNvCxnSpPr>
              <a:stCxn id="11" idx="1"/>
            </p:cNvCxnSpPr>
            <p:nvPr/>
          </p:nvCxnSpPr>
          <p:spPr>
            <a:xfrm rot="10800000" flipV="1">
              <a:off x="7019264" y="5600700"/>
              <a:ext cx="753136" cy="571500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" name="Group 36"/>
          <p:cNvGrpSpPr/>
          <p:nvPr/>
        </p:nvGrpSpPr>
        <p:grpSpPr>
          <a:xfrm>
            <a:off x="4038600" y="3733799"/>
            <a:ext cx="5029200" cy="1371600"/>
            <a:chOff x="4038600" y="2971800"/>
            <a:chExt cx="5029200" cy="1371600"/>
          </a:xfrm>
        </p:grpSpPr>
        <p:sp>
          <p:nvSpPr>
            <p:cNvPr id="10" name="Rounded Rectangle 9"/>
            <p:cNvSpPr/>
            <p:nvPr/>
          </p:nvSpPr>
          <p:spPr>
            <a:xfrm>
              <a:off x="7772400" y="3657600"/>
              <a:ext cx="1295400" cy="685800"/>
            </a:xfrm>
            <a:prstGeom prst="round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Incorrect</a:t>
              </a:r>
              <a:br>
                <a:rPr lang="en-US" dirty="0" smtClean="0"/>
              </a:br>
              <a:r>
                <a:rPr lang="en-US" dirty="0" smtClean="0"/>
                <a:t>values</a:t>
              </a:r>
            </a:p>
          </p:txBody>
        </p:sp>
        <p:cxnSp>
          <p:nvCxnSpPr>
            <p:cNvPr id="16" name="Straight Connector 15"/>
            <p:cNvCxnSpPr>
              <a:stCxn id="10" idx="1"/>
            </p:cNvCxnSpPr>
            <p:nvPr/>
          </p:nvCxnSpPr>
          <p:spPr>
            <a:xfrm rot="10800000">
              <a:off x="5410200" y="3962402"/>
              <a:ext cx="2362200" cy="38099"/>
            </a:xfrm>
            <a:prstGeom prst="lin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>
              <a:stCxn id="10" idx="1"/>
            </p:cNvCxnSpPr>
            <p:nvPr/>
          </p:nvCxnSpPr>
          <p:spPr>
            <a:xfrm rot="10800000" flipV="1">
              <a:off x="4038600" y="4000499"/>
              <a:ext cx="3733800" cy="342901"/>
            </a:xfrm>
            <a:prstGeom prst="lin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" name="Straight Connector 32"/>
            <p:cNvCxnSpPr>
              <a:stCxn id="10" idx="1"/>
            </p:cNvCxnSpPr>
            <p:nvPr/>
          </p:nvCxnSpPr>
          <p:spPr>
            <a:xfrm rot="10800000">
              <a:off x="7391400" y="2971800"/>
              <a:ext cx="381000" cy="1028700"/>
            </a:xfrm>
            <a:prstGeom prst="lin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7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8451056" cy="1447800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4000" dirty="0" smtClean="0">
                <a:ea typeface="SimSun" pitchFamily="2" charset="-122"/>
              </a:rPr>
              <a:t>Objects: a real-world entity, described by a set of attributes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3700" dirty="0" smtClean="0">
                <a:ea typeface="SimSun" pitchFamily="2" charset="-122"/>
              </a:rPr>
              <a:t>Each associated w. a true value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4000" dirty="0" smtClean="0">
                <a:ea typeface="SimSun" pitchFamily="2" charset="-122"/>
              </a:rPr>
              <a:t>Sources: each providing data for a subset of objects</a:t>
            </a:r>
          </a:p>
        </p:txBody>
      </p:sp>
      <p:sp>
        <p:nvSpPr>
          <p:cNvPr id="21" name="Oval Callout 20"/>
          <p:cNvSpPr/>
          <p:nvPr/>
        </p:nvSpPr>
        <p:spPr>
          <a:xfrm>
            <a:off x="7848600" y="1828800"/>
            <a:ext cx="1066800" cy="533400"/>
          </a:xfrm>
          <a:prstGeom prst="wedgeEllipseCallout">
            <a:avLst>
              <a:gd name="adj1" fmla="val -68905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Input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Patterns for Author List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67200" y="16002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315523"/>
            <a:ext cx="7086600" cy="525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4267200" y="16002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Problem Definition—Output</a:t>
            </a:r>
            <a:endParaRPr lang="en-US" dirty="0"/>
          </a:p>
        </p:txBody>
      </p:sp>
      <p:sp>
        <p:nvSpPr>
          <p:cNvPr id="47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8451056" cy="1600200"/>
          </a:xfrm>
          <a:solidFill>
            <a:schemeClr val="bg1"/>
          </a:solidFill>
        </p:spPr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7100" dirty="0" smtClean="0">
                <a:ea typeface="SimSun" pitchFamily="2" charset="-122"/>
              </a:rPr>
              <a:t>For each S1, S2, decide pr of S1 copying directly from S2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6200" dirty="0" smtClean="0">
                <a:ea typeface="SimSun" pitchFamily="2" charset="-122"/>
              </a:rPr>
              <a:t>A copier copies all or a subset of data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6200" dirty="0" smtClean="0">
                <a:ea typeface="SimSun" pitchFamily="2" charset="-122"/>
              </a:rPr>
              <a:t>A copier can add values and verify/modify copied values—independent contribution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6200" dirty="0" smtClean="0">
                <a:ea typeface="SimSun" pitchFamily="2" charset="-122"/>
              </a:rPr>
              <a:t>A copier can re-format copied values—still considered as copied</a:t>
            </a:r>
          </a:p>
        </p:txBody>
      </p:sp>
      <p:grpSp>
        <p:nvGrpSpPr>
          <p:cNvPr id="3" name="Group 36"/>
          <p:cNvGrpSpPr/>
          <p:nvPr/>
        </p:nvGrpSpPr>
        <p:grpSpPr>
          <a:xfrm>
            <a:off x="7772400" y="3581400"/>
            <a:ext cx="1191926" cy="2438400"/>
            <a:chOff x="7772400" y="3581400"/>
            <a:chExt cx="1191926" cy="2438400"/>
          </a:xfrm>
        </p:grpSpPr>
        <p:sp>
          <p:nvSpPr>
            <p:cNvPr id="20" name="TextBox 19"/>
            <p:cNvSpPr txBox="1"/>
            <p:nvPr/>
          </p:nvSpPr>
          <p:spPr>
            <a:xfrm>
              <a:off x="7772400" y="35814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S1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534400" y="3593068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S2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74666" y="4659868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S3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174666" y="5650468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S4</a:t>
              </a:r>
              <a:endParaRPr lang="en-US" dirty="0"/>
            </a:p>
          </p:txBody>
        </p:sp>
        <p:cxnSp>
          <p:nvCxnSpPr>
            <p:cNvPr id="25" name="Straight Arrow Connector 24"/>
            <p:cNvCxnSpPr>
              <a:stCxn id="22" idx="0"/>
              <a:endCxn id="20" idx="2"/>
            </p:cNvCxnSpPr>
            <p:nvPr/>
          </p:nvCxnSpPr>
          <p:spPr>
            <a:xfrm rot="16200000" flipV="1">
              <a:off x="7830321" y="4100560"/>
              <a:ext cx="709136" cy="40948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2" idx="0"/>
              <a:endCxn id="21" idx="2"/>
            </p:cNvCxnSpPr>
            <p:nvPr/>
          </p:nvCxnSpPr>
          <p:spPr>
            <a:xfrm rot="5400000" flipH="1" flipV="1">
              <a:off x="8220762" y="4131267"/>
              <a:ext cx="697468" cy="35973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3" idx="0"/>
              <a:endCxn id="22" idx="2"/>
            </p:cNvCxnSpPr>
            <p:nvPr/>
          </p:nvCxnSpPr>
          <p:spPr>
            <a:xfrm rot="5400000" flipH="1" flipV="1">
              <a:off x="8078995" y="5339834"/>
              <a:ext cx="621268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09600" y="2971800"/>
          <a:ext cx="7010400" cy="377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/>
                <a:gridCol w="787400"/>
                <a:gridCol w="3810000"/>
                <a:gridCol w="1828800"/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Src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ISBN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Author</a:t>
                      </a:r>
                      <a:endParaRPr lang="en-US" dirty="0"/>
                    </a:p>
                  </a:txBody>
                  <a:tcPr anchor="ctr"/>
                </a:tc>
              </a:tr>
              <a:tr h="326571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IPV6: Theory, Protocol, and Practice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Loshin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i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Peter</a:t>
                      </a:r>
                    </a:p>
                  </a:txBody>
                  <a:tcPr anchor="ctr"/>
                </a:tc>
              </a:tr>
              <a:tr h="57150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 Usability: A User-Centered Design</a:t>
                      </a:r>
                      <a:r>
                        <a:rPr lang="en-US" baseline="0" dirty="0" smtClean="0"/>
                        <a:t> Approach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Lazar, Jonathan</a:t>
                      </a:r>
                      <a:endParaRPr lang="en-US" dirty="0"/>
                    </a:p>
                  </a:txBody>
                  <a:tcPr anchor="ctr"/>
                </a:tc>
              </a:tr>
              <a:tr h="326571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7030A0"/>
                          </a:solidFill>
                        </a:rPr>
                        <a:t>IPV4:</a:t>
                      </a:r>
                      <a:r>
                        <a:rPr lang="en-US" i="1" baseline="0" dirty="0" smtClean="0">
                          <a:solidFill>
                            <a:srgbClr val="7030A0"/>
                          </a:solidFill>
                        </a:rPr>
                        <a:t> Theory, Protocol, and Practice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</a:tr>
              <a:tr h="32657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Web Usability: A User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Jonathan Lazar</a:t>
                      </a:r>
                      <a:endParaRPr lang="en-US" dirty="0"/>
                    </a:p>
                  </a:txBody>
                  <a:tcPr anchor="ctr"/>
                </a:tc>
              </a:tr>
              <a:tr h="326571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IPV6: Theory, Protocol, and Practice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Loshin</a:t>
                      </a:r>
                      <a:r>
                        <a:rPr lang="en-US" dirty="0" smtClean="0"/>
                        <a:t>, </a:t>
                      </a:r>
                      <a:r>
                        <a:rPr lang="en-US" i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Peter</a:t>
                      </a:r>
                    </a:p>
                  </a:txBody>
                  <a:tcPr anchor="ctr"/>
                </a:tc>
              </a:tr>
              <a:tr h="32657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Web Usability: A User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Jonathan Lazar</a:t>
                      </a:r>
                      <a:endParaRPr lang="en-US" dirty="0"/>
                    </a:p>
                  </a:txBody>
                  <a:tcPr anchor="ctr"/>
                </a:tc>
              </a:tr>
              <a:tr h="326571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IPV6: Theory,</a:t>
                      </a:r>
                      <a:r>
                        <a:rPr lang="en-US" baseline="0" dirty="0" smtClean="0"/>
                        <a:t> Protocol, and Practice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Loshin</a:t>
                      </a:r>
                      <a:endParaRPr lang="en-US" dirty="0"/>
                    </a:p>
                  </a:txBody>
                  <a:tcPr anchor="ctr"/>
                </a:tc>
              </a:tr>
              <a:tr h="32657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Web Usability: A User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Lazar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41148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We Live in an Information Era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4267200" y="16002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6" name="AutoShape 2" descr="data:image/jpg;base64,/9j/4AAQSkZJRgABAQAAAQABAAD/2wCEAAkGBhQSERUTEBMTFRQVGRQXFxcVGBceFhgdHhkaHR8ZGRweHyYeHxsjGR4dIjAgIyopLC0tGB4xNTEtQSkvLCkBCQoKDgwOFQ8PFykkHCQpKSksKSw1KSwsLCwsKSwpLCwsLCkpKSkpKSwpLCwsKSwsKSwpLCksLCkpLCwsLCwpLP/AABEIAF8AfwMBIgACEQEDEQH/xAAcAAABBAMBAAAAAAAAAAAAAAAAAgMEBQYHCAH/xAA8EAACAQIEAwYEBAUCBwEAAAABAhEAAwQSITEFIkEGEzJRYXEHgZGhFEKCkiNisdHwweEWNENSU8LxFf/EABgBAQEBAQEAAAAAAAAAAAAAAAABAgME/8QAGREBAQEAAwAAAAAAAAAAAAAAAAEREiEx/9oADAMBAAIRAxEAPwChw/azAv8A9TiGFP8AOLWJtD5wtz71Z4e+lz/l8bgL/wDKzvhrh/TdDKT+oVrv/wDPBZQAjNs4Tla2ZiSJTrrtprO1R7uFEsCGlPFKh4GYDNmhYWSBM9amGtqYi3ftCb2ExKrvnVO9t++eyXEe8VCt8TsXeVbltv5SRP7Tr9q13g8besNOHvtbO4Nq6yGPnpPpPSrj/jbGvC4nucSpIAOMsWnG/wD5iJA9cwj0qYusyNuPCzr7M0ftPL9qc74CC7eQkxr9IFYsuPtcv4nBnDWmMG9hcTdNqYJGUE3UmQNtgDp1C8Net/i8Pas4l7yXXRT3uVgELQVzAzLDTZTtFB0R2Ww3d4OwvXu0J92GY/cmrWvFECva0hnF2A9tkYAhlZSDqCCIgjyNc2doeE4LA4l7TJcuOjTlfbKRK+nVdesGuma0j8eezEXLeLRdGGW4R5jaf07egbyFPBr7EdsmWVsIltegUa/5P9aqMRjr13V2MebH/P6V6AoVSg1k5gf9D/v0p1cKxAyy/eQSqhiZB2iNWCkHSYzb6kDSGbfD5aHbWJEkZdtpn+0fanLQgBlXwmG2gnXTbyHUmampgwHUm4kGAFzBnytuNoUgdWy7EjpTllkDlUQsSpAzgNmOYbKpEbebzpppVO0a1hnZYRGZCcxABMRvrGhgiTHp7P8A4dFYFnDZtMq8zREjmkLv0zT9xS7thyCl5ggmcsHWYAAtoMqkR1C+c60u3ath8lxWc6jMxzTl0AVFZRMAfnI3jahivt2bVwFVDoAyoNAwLERqRlMwp/KdyTvXv4YlR3V5QgkQzxETmJVozGT0B5YmNqVcvlVPfWUE5zlym2yjRZ5YGZjy6rss+7OJa0UVS1yycmgEOuUsWAaCpknmOh0y7VhTty5cFxQ9sqlsOULKRlTVpEQskT0iW86jW7ykOQGVozFtypzAQDyncxAHUmpZskXV7u6LdvMsgMVdVAUAFTEvl1MTLN86aIcM4uWwqhWuNKkRlnKAy5ZMsFmTq0+VA3cS2xUZhmmLhuABvUiQGmZ09t9azP4O9nRd4srDmTDqbxMGCfCggzrmM7/krCLl43XFsm5JIEZgwB/VEQes9K358DeDhMJdxWUr+JuckjXurYyp/wCxoNlUUUUBVV2n4GuLwtyw0Sw5Sdgw2PtOh9CataKDk04IWrz2byjQkc88pB1kCDsNQCPC2+1Le3cym0xFsFjs2VGB2yoNWGhMgHrWxvjX2UKXFxlrQNAaNCG3zSOswfOcxrXqWluooC/xJYygZnY+TTpA9JkeUmtQpnKhJW4XZ1UgE8qjLoABBbeNDlgmD1p7nZSpC218QIhFgAg+rnXzJHz0Wq5bmQW8rCYI1cOJ0JOn7QJAalKp5y7Fh4iVh300gmdN9s3WI0FVCDaC2xnlwAApByrlnxajNoZ0hdiZp3UalA1oaMMuUN5EkEMTOuXNpO2lOKndhcoXIxIBMMwGkekTty9RB0mpK2AIDGCABGrMB5QJI9jFXBj1q1fRGCE3GzgslshlCgRqkESTp4eXJ0mmrt/KEN60r3CCYggxOVVYAwSQD+WQMsekhrCB1LlMyi4VF1Gtu7tJU3S3IQG6gxpHWmHF9BADssjS7kdQSN8xlRMaGR4a5qSxtLeW5cLhjF0qwDCWGZSxEdSGK5dtKQ9plVfw7gsIko5BOm5RiDJ30X606OFs91M/8W5fzEKCEjLpJLACJV1y6Dk0JkU/xHHC4oN0mXK3IuZoZQpS2JVmKhecid8wO1BEwNi42YkBWOW0pKAEtdlfTZM5npAre3Afirw/DouFXvO6sKLa3kUPbKooBchSbirIOpWDE9a1N2a7Mtiy6YVSXtWL105Wzc7cltJMDbm2kC4arcZ2cbCXrZxFl0XvASt9WyMqkEgvbkkHQHKJGb6h1HwftLhsUJwt+1d8wjAsPdfEPmKsq0Pws8PvKXuLh41J7u2wu2xLHvEfDrykCBkOUQsxJioXZD4j4m1xFLFvE3MThGvd2O/1Y2y0B8zcykLrvGmoHS4OhaKas4lX8LA+x29/Knagq+03BVxWGeywmYI9wZA+ex9Ca5svYY2LzWyA0EjWdx10I1IEEToQB6V1PWl/jD2c7vELfQQl0akdHBk/M6MPXP5VYMCBbMO81tGIHhSRrppEkTrBOnrUjDXzazhTKONR4RO2kjMQQfJTvrzGo6qxMmRPUySfmen1qTbtAe/md62hNsHLlHh102WD0/7ivSGkRT9ux5n5DQfbWlKKdRaofxtuQQRI8jqKoL2ARTNubZ87ZK/YafaskxgqixF0b9CCflp/evNHSq9+8Ew4bQjnENBiVzpBjTYyPSo2MlwQ1t1kWwTaIYEIIUBSVIhfOfOpd67EaHUgba9dqdwFk3XVEBzMwWOs1rWcbm+C/CsuGvYtlKtirpKgjVbVvktr8gD9qzrH8LtX1y3rSXB5OoP0nam+D4IWLFuyo0RQvvA1++tTA/vWkYDxr4KYG8c1oPYfoUMgfI6/eqbsv8EzhcaLr3Ve0qvlIkOG0ykjbTU/Ktr95XjXNNPKaCoHBXVwytJGxmPqNjVphb5YaiGGhFOZ6YtN/Ef9P9KipNUnbHgy4rCXLTFQ0ZkLGAHG2vkfCfRjUviHFxb0ALP5Dp71VWMYH5mDFtxoW0PkOh+QoSNDd1BIOhBII8iNCPeaeWs07e9kLwvHE2bLsl3VlUSyN1JAnRtD75p6VX8F+HmMxBlrfcppzXeUxA2XxH6AetdJekrH0qy4Zwe9fMWLTvG+UaD3Ow+ZrZ3A/hhhbOt6b7/zaJ+0b/qJrMbNlUAVFCqNgAAB7AU5Dn/GCdtaor2GI67Agae39q6M4j2Xw1+e9soSfzAZW/csH71iXFfhBaeTYvPbPk4Dr9srfUmuPFrWkmw3kQDIOg00npNZp8JOB97jg51FqbjaddhT3FvhZjbUlba3l87TAn9rQ30ms8+FPZx8Nhme8jJcut4WEMFGgkHUTvB9KsgzUJ60FNB6UuitMkqkfevO79ekUumcTi1QSx9h1PsKD26QoJJgbmq21dZpVPGxzMeiDoPUx09aZa9cxJheVAd/9fU/YesTVvhcKLa5V/8AtFM2uGKNxmbqW1J61IWwBMACQBoKcoohJWgpv60qigSE1mlUUUBRRRQFFFFAUUVVdoOLdynL4m2Pl6+9A5xPioTlWM3UnZff19P9gYODwLXjmeQp6t4n/sv+baBXB+BHR8RBbcJuq+5/M3r71e0Ui3aCiFEAUuiiiCiiigKKKKAooooP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433388"/>
            <a:ext cx="1209675" cy="904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8" name="AutoShape 4" descr="data:image/jpg;base64,/9j/4AAQSkZJRgABAQAAAQABAAD/2wCEAAkGBhQSERUTEBMTFRQVGRQXFxcVGBceFhgdHhkaHR8ZGRweHyYeHxsjGR4dIjAgIyopLC0tGB4xNTEtQSkvLCkBCQoKDgwOFQ8PFykkHCQpKSksKSw1KSwsLCwsKSwpLCwsLCkpKSkpKSwpLCwsKSwsKSwpLCksLCkpLCwsLCwpLP/AABEIAF8AfwMBIgACEQEDEQH/xAAcAAABBAMBAAAAAAAAAAAAAAAAAgMEBQYHCAH/xAA8EAACAQIEAwYEBAUCBwEAAAABAhEAAwQSITEFIkEGEzJRYXEHgZGhFEKCkiNisdHwweEWNENSU8LxFf/EABgBAQEBAQEAAAAAAAAAAAAAAAABAgME/8QAGREBAQEAAwAAAAAAAAAAAAAAAAEREiEx/9oADAMBAAIRAxEAPwChw/azAv8A9TiGFP8AOLWJtD5wtz71Z4e+lz/l8bgL/wDKzvhrh/TdDKT+oVrv/wDPBZQAjNs4Tla2ZiSJTrrtprO1R7uFEsCGlPFKh4GYDNmhYWSBM9amGtqYi3ftCb2ExKrvnVO9t++eyXEe8VCt8TsXeVbltv5SRP7Tr9q13g8besNOHvtbO4Nq6yGPnpPpPSrj/jbGvC4nucSpIAOMsWnG/wD5iJA9cwj0qYusyNuPCzr7M0ftPL9qc74CC7eQkxr9IFYsuPtcv4nBnDWmMG9hcTdNqYJGUE3UmQNtgDp1C8Net/i8Pas4l7yXXRT3uVgELQVzAzLDTZTtFB0R2Ww3d4OwvXu0J92GY/cmrWvFECva0hnF2A9tkYAhlZSDqCCIgjyNc2doeE4LA4l7TJcuOjTlfbKRK+nVdesGuma0j8eezEXLeLRdGGW4R5jaf07egbyFPBr7EdsmWVsIltegUa/5P9aqMRjr13V2MebH/P6V6AoVSg1k5gf9D/v0p1cKxAyy/eQSqhiZB2iNWCkHSYzb6kDSGbfD5aHbWJEkZdtpn+0fanLQgBlXwmG2gnXTbyHUmampgwHUm4kGAFzBnytuNoUgdWy7EjpTllkDlUQsSpAzgNmOYbKpEbebzpppVO0a1hnZYRGZCcxABMRvrGhgiTHp7P8A4dFYFnDZtMq8zREjmkLv0zT9xS7thyCl5ggmcsHWYAAtoMqkR1C+c60u3ath8lxWc6jMxzTl0AVFZRMAfnI3jahivt2bVwFVDoAyoNAwLERqRlMwp/KdyTvXv4YlR3V5QgkQzxETmJVozGT0B5YmNqVcvlVPfWUE5zlym2yjRZ5YGZjy6rss+7OJa0UVS1yycmgEOuUsWAaCpknmOh0y7VhTty5cFxQ9sqlsOULKRlTVpEQskT0iW86jW7ykOQGVozFtypzAQDyncxAHUmpZskXV7u6LdvMsgMVdVAUAFTEvl1MTLN86aIcM4uWwqhWuNKkRlnKAy5ZMsFmTq0+VA3cS2xUZhmmLhuABvUiQGmZ09t9azP4O9nRd4srDmTDqbxMGCfCggzrmM7/krCLl43XFsm5JIEZgwB/VEQes9K358DeDhMJdxWUr+JuckjXurYyp/wCxoNlUUUUBVV2n4GuLwtyw0Sw5Sdgw2PtOh9CataKDk04IWrz2byjQkc88pB1kCDsNQCPC2+1Le3cym0xFsFjs2VGB2yoNWGhMgHrWxvjX2UKXFxlrQNAaNCG3zSOswfOcxrXqWluooC/xJYygZnY+TTpA9JkeUmtQpnKhJW4XZ1UgE8qjLoABBbeNDlgmD1p7nZSpC218QIhFgAg+rnXzJHz0Wq5bmQW8rCYI1cOJ0JOn7QJAalKp5y7Fh4iVh300gmdN9s3WI0FVCDaC2xnlwAApByrlnxajNoZ0hdiZp3UalA1oaMMuUN5EkEMTOuXNpO2lOKndhcoXIxIBMMwGkekTty9RB0mpK2AIDGCABGrMB5QJI9jFXBj1q1fRGCE3GzgslshlCgRqkESTp4eXJ0mmrt/KEN60r3CCYggxOVVYAwSQD+WQMsekhrCB1LlMyi4VF1Gtu7tJU3S3IQG6gxpHWmHF9BADssjS7kdQSN8xlRMaGR4a5qSxtLeW5cLhjF0qwDCWGZSxEdSGK5dtKQ9plVfw7gsIko5BOm5RiDJ30X606OFs91M/8W5fzEKCEjLpJLACJV1y6Dk0JkU/xHHC4oN0mXK3IuZoZQpS2JVmKhecid8wO1BEwNi42YkBWOW0pKAEtdlfTZM5npAre3Afirw/DouFXvO6sKLa3kUPbKooBchSbirIOpWDE9a1N2a7Mtiy6YVSXtWL105Wzc7cltJMDbm2kC4arcZ2cbCXrZxFl0XvASt9WyMqkEgvbkkHQHKJGb6h1HwftLhsUJwt+1d8wjAsPdfEPmKsq0Pws8PvKXuLh41J7u2wu2xLHvEfDrykCBkOUQsxJioXZD4j4m1xFLFvE3MThGvd2O/1Y2y0B8zcykLrvGmoHS4OhaKas4lX8LA+x29/Knagq+03BVxWGeywmYI9wZA+ex9Ca5svYY2LzWyA0EjWdx10I1IEEToQB6V1PWl/jD2c7vELfQQl0akdHBk/M6MPXP5VYMCBbMO81tGIHhSRrppEkTrBOnrUjDXzazhTKONR4RO2kjMQQfJTvrzGo6qxMmRPUySfmen1qTbtAe/md62hNsHLlHh102WD0/7ivSGkRT9ux5n5DQfbWlKKdRaofxtuQQRI8jqKoL2ARTNubZ87ZK/YafaskxgqixF0b9CCflp/evNHSq9+8Ew4bQjnENBiVzpBjTYyPSo2MlwQ1t1kWwTaIYEIIUBSVIhfOfOpd67EaHUgba9dqdwFk3XVEBzMwWOs1rWcbm+C/CsuGvYtlKtirpKgjVbVvktr8gD9qzrH8LtX1y3rSXB5OoP0nam+D4IWLFuyo0RQvvA1++tTA/vWkYDxr4KYG8c1oPYfoUMgfI6/eqbsv8EzhcaLr3Ve0qvlIkOG0ykjbTU/Ktr95XjXNNPKaCoHBXVwytJGxmPqNjVphb5YaiGGhFOZ6YtN/Ef9P9KipNUnbHgy4rCXLTFQ0ZkLGAHG2vkfCfRjUviHFxb0ALP5Dp71VWMYH5mDFtxoW0PkOh+QoSNDd1BIOhBII8iNCPeaeWs07e9kLwvHE2bLsl3VlUSyN1JAnRtD75p6VX8F+HmMxBlrfcppzXeUxA2XxH6AetdJekrH0qy4Zwe9fMWLTvG+UaD3Ow+ZrZ3A/hhhbOt6b7/zaJ+0b/qJrMbNlUAVFCqNgAAB7AU5Dn/GCdtaor2GI67Agae39q6M4j2Xw1+e9soSfzAZW/csH71iXFfhBaeTYvPbPk4Dr9srfUmuPFrWkmw3kQDIOg00npNZp8JOB97jg51FqbjaddhT3FvhZjbUlba3l87TAn9rQ30ms8+FPZx8Nhme8jJcut4WEMFGgkHUTvB9KsgzUJ60FNB6UuitMkqkfevO79ekUumcTi1QSx9h1PsKD26QoJJgbmq21dZpVPGxzMeiDoPUx09aZa9cxJheVAd/9fU/YesTVvhcKLa5V/8AtFM2uGKNxmbqW1J61IWwBMACQBoKcoohJWgpv60qigSE1mlUUUBRRRQFFFFAUUVVdoOLdynL4m2Pl6+9A5xPioTlWM3UnZff19P9gYODwLXjmeQp6t4n/sv+baBXB+BHR8RBbcJuq+5/M3r71e0Ui3aCiFEAUuiiiCiiigKKKKAooooP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433388"/>
            <a:ext cx="1209675" cy="904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563469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 flipH="1">
            <a:off x="609600" y="544966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visualization of the topology of </a:t>
            </a:r>
          </a:p>
          <a:p>
            <a:pPr algn="ctr"/>
            <a:r>
              <a:rPr lang="en-US" dirty="0" smtClean="0"/>
              <a:t>a portion of the Internet.</a:t>
            </a:r>
            <a:endParaRPr lang="en-US" dirty="0"/>
          </a:p>
        </p:txBody>
      </p:sp>
      <p:pic>
        <p:nvPicPr>
          <p:cNvPr id="225289" name="Picture 9"/>
          <p:cNvPicPr>
            <a:picLocks noChangeAspect="1" noChangeArrowheads="1"/>
          </p:cNvPicPr>
          <p:nvPr/>
        </p:nvPicPr>
        <p:blipFill>
          <a:blip r:embed="rId5" cstate="print"/>
          <a:srcRect r="45152" b="-10803"/>
          <a:stretch>
            <a:fillRect/>
          </a:stretch>
        </p:blipFill>
        <p:spPr bwMode="auto">
          <a:xfrm>
            <a:off x="8001000" y="48768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9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4876800"/>
            <a:ext cx="885825" cy="23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93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4876800"/>
            <a:ext cx="885825" cy="23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94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4876800"/>
            <a:ext cx="914400" cy="34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 flipH="1">
            <a:off x="4800600" y="5574268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Web 2.0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4267200" y="16002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686800" cy="1600200"/>
          </a:xfrm>
          <a:solidFill>
            <a:schemeClr val="bg1"/>
          </a:solidFill>
        </p:spPr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7200" dirty="0" smtClean="0"/>
              <a:t>Sharing data may be due to both sources providing accurate data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7200" dirty="0" smtClean="0"/>
              <a:t>A copier can copy only a small fraction of data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7200" dirty="0" smtClean="0"/>
              <a:t>With only a snapshot it is hard to decide which source is a copier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7200" dirty="0" smtClean="0"/>
              <a:t>Copying relationship can be complex: co-copying, transitive copying</a:t>
            </a:r>
          </a:p>
        </p:txBody>
      </p:sp>
      <p:grpSp>
        <p:nvGrpSpPr>
          <p:cNvPr id="3" name="Group 36"/>
          <p:cNvGrpSpPr/>
          <p:nvPr/>
        </p:nvGrpSpPr>
        <p:grpSpPr>
          <a:xfrm>
            <a:off x="7772400" y="3581400"/>
            <a:ext cx="1191926" cy="2438400"/>
            <a:chOff x="7772400" y="3581400"/>
            <a:chExt cx="1191926" cy="2438400"/>
          </a:xfrm>
        </p:grpSpPr>
        <p:sp>
          <p:nvSpPr>
            <p:cNvPr id="20" name="TextBox 19"/>
            <p:cNvSpPr txBox="1"/>
            <p:nvPr/>
          </p:nvSpPr>
          <p:spPr>
            <a:xfrm>
              <a:off x="7772400" y="35814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S1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534400" y="3593068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S2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74666" y="4659868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S3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174666" y="5650468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S4</a:t>
              </a:r>
              <a:endParaRPr lang="en-US" dirty="0"/>
            </a:p>
          </p:txBody>
        </p:sp>
        <p:cxnSp>
          <p:nvCxnSpPr>
            <p:cNvPr id="25" name="Straight Arrow Connector 24"/>
            <p:cNvCxnSpPr>
              <a:stCxn id="22" idx="0"/>
              <a:endCxn id="20" idx="2"/>
            </p:cNvCxnSpPr>
            <p:nvPr/>
          </p:nvCxnSpPr>
          <p:spPr>
            <a:xfrm rot="16200000" flipV="1">
              <a:off x="7830321" y="4100560"/>
              <a:ext cx="709136" cy="40948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2" idx="0"/>
              <a:endCxn id="21" idx="2"/>
            </p:cNvCxnSpPr>
            <p:nvPr/>
          </p:nvCxnSpPr>
          <p:spPr>
            <a:xfrm rot="5400000" flipH="1" flipV="1">
              <a:off x="8220762" y="4131267"/>
              <a:ext cx="697468" cy="35973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3" idx="0"/>
              <a:endCxn id="22" idx="2"/>
            </p:cNvCxnSpPr>
            <p:nvPr/>
          </p:nvCxnSpPr>
          <p:spPr>
            <a:xfrm rot="5400000" flipH="1" flipV="1">
              <a:off x="8078995" y="5339834"/>
              <a:ext cx="621268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7"/>
          <p:cNvGrpSpPr/>
          <p:nvPr/>
        </p:nvGrpSpPr>
        <p:grpSpPr>
          <a:xfrm>
            <a:off x="7980149" y="3950732"/>
            <a:ext cx="782851" cy="1699736"/>
            <a:chOff x="7980149" y="3950732"/>
            <a:chExt cx="782851" cy="1699736"/>
          </a:xfrm>
        </p:grpSpPr>
        <p:cxnSp>
          <p:nvCxnSpPr>
            <p:cNvPr id="41" name="Curved Connector 40"/>
            <p:cNvCxnSpPr>
              <a:stCxn id="23" idx="0"/>
              <a:endCxn id="20" idx="2"/>
            </p:cNvCxnSpPr>
            <p:nvPr/>
          </p:nvCxnSpPr>
          <p:spPr>
            <a:xfrm rot="16200000" flipV="1">
              <a:off x="7335021" y="4595860"/>
              <a:ext cx="1699736" cy="409480"/>
            </a:xfrm>
            <a:prstGeom prst="curvedConnector3">
              <a:avLst>
                <a:gd name="adj1" fmla="val -4422"/>
              </a:avLst>
            </a:prstGeom>
            <a:ln w="28575">
              <a:solidFill>
                <a:srgbClr val="6666FF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urved Connector 42"/>
            <p:cNvCxnSpPr>
              <a:stCxn id="23" idx="0"/>
            </p:cNvCxnSpPr>
            <p:nvPr/>
          </p:nvCxnSpPr>
          <p:spPr>
            <a:xfrm rot="5400000" flipH="1" flipV="1">
              <a:off x="7770381" y="4657850"/>
              <a:ext cx="1611867" cy="373370"/>
            </a:xfrm>
            <a:prstGeom prst="curvedConnector3">
              <a:avLst>
                <a:gd name="adj1" fmla="val -4091"/>
              </a:avLst>
            </a:prstGeom>
            <a:ln w="28575">
              <a:solidFill>
                <a:srgbClr val="6666FF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/>
          <a:lstStyle/>
          <a:p>
            <a:r>
              <a:rPr lang="en-US" dirty="0" smtClean="0"/>
              <a:t>Challenges in Copying Detection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09600" y="2971800"/>
          <a:ext cx="7010400" cy="377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/>
                <a:gridCol w="787400"/>
                <a:gridCol w="3810000"/>
                <a:gridCol w="1828800"/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Src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ISBN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Author</a:t>
                      </a:r>
                      <a:endParaRPr lang="en-US" dirty="0"/>
                    </a:p>
                  </a:txBody>
                  <a:tcPr anchor="ctr"/>
                </a:tc>
              </a:tr>
              <a:tr h="326571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IPV6: Theory, Protocol, and Practice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Loshin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i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Peter</a:t>
                      </a:r>
                    </a:p>
                  </a:txBody>
                  <a:tcPr anchor="ctr"/>
                </a:tc>
              </a:tr>
              <a:tr h="57150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 Usability: A User-Centered Design</a:t>
                      </a:r>
                      <a:r>
                        <a:rPr lang="en-US" baseline="0" dirty="0" smtClean="0"/>
                        <a:t> Approach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Lazar, Jonathan</a:t>
                      </a:r>
                      <a:endParaRPr lang="en-US" dirty="0"/>
                    </a:p>
                  </a:txBody>
                  <a:tcPr anchor="ctr"/>
                </a:tc>
              </a:tr>
              <a:tr h="326571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7030A0"/>
                          </a:solidFill>
                        </a:rPr>
                        <a:t>IPV4:</a:t>
                      </a:r>
                      <a:r>
                        <a:rPr lang="en-US" i="1" baseline="0" dirty="0" smtClean="0">
                          <a:solidFill>
                            <a:srgbClr val="7030A0"/>
                          </a:solidFill>
                        </a:rPr>
                        <a:t> Theory, Protocol, and Practice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</a:tr>
              <a:tr h="32657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Web Usability: A User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Jonathan Lazar</a:t>
                      </a:r>
                      <a:endParaRPr lang="en-US" dirty="0"/>
                    </a:p>
                  </a:txBody>
                  <a:tcPr anchor="ctr"/>
                </a:tc>
              </a:tr>
              <a:tr h="326571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IPV6: Theory, Protocol, and Practice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Loshin</a:t>
                      </a:r>
                      <a:r>
                        <a:rPr lang="en-US" dirty="0" smtClean="0"/>
                        <a:t>, </a:t>
                      </a:r>
                      <a:r>
                        <a:rPr lang="en-US" i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Peter</a:t>
                      </a:r>
                    </a:p>
                  </a:txBody>
                  <a:tcPr anchor="ctr"/>
                </a:tc>
              </a:tr>
              <a:tr h="32657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Web Usability: A User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Jonathan Lazar</a:t>
                      </a:r>
                      <a:endParaRPr lang="en-US" dirty="0"/>
                    </a:p>
                  </a:txBody>
                  <a:tcPr anchor="ctr"/>
                </a:tc>
              </a:tr>
              <a:tr h="326571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IPV6: Theory,</a:t>
                      </a:r>
                      <a:r>
                        <a:rPr lang="en-US" baseline="0" dirty="0" smtClean="0"/>
                        <a:t> Protocol, and Practice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Loshin</a:t>
                      </a:r>
                      <a:endParaRPr lang="en-US" dirty="0"/>
                    </a:p>
                  </a:txBody>
                  <a:tcPr anchor="ctr"/>
                </a:tc>
              </a:tr>
              <a:tr h="32657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Web Usability: A User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Lazar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67200" y="16002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534400" cy="1295400"/>
          </a:xfrm>
        </p:spPr>
        <p:txBody>
          <a:bodyPr/>
          <a:lstStyle/>
          <a:p>
            <a:r>
              <a:rPr lang="en-US" sz="3600" dirty="0" smtClean="0"/>
              <a:t>High-Level Intuitions for Copying Detection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2057400"/>
            <a:ext cx="8222456" cy="4495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Intuition I: decide dependence (w/o direction)</a:t>
            </a:r>
          </a:p>
          <a:p>
            <a:pPr lvl="1">
              <a:buNone/>
            </a:pPr>
            <a:r>
              <a:rPr lang="en-US" altLang="zh-CN" sz="2800" dirty="0" smtClean="0">
                <a:ea typeface="SimSun" pitchFamily="2" charset="-122"/>
              </a:rPr>
              <a:t>For shared data, Pr(</a:t>
            </a:r>
            <a:r>
              <a:rPr lang="el-GR" altLang="zh-CN" sz="2800" dirty="0" smtClean="0">
                <a:ea typeface="SimSun" pitchFamily="2" charset="-122"/>
              </a:rPr>
              <a:t>Ф</a:t>
            </a:r>
            <a:r>
              <a:rPr lang="en-US" altLang="zh-CN" sz="2800" dirty="0" smtClean="0">
                <a:ea typeface="SimSun" pitchFamily="2" charset="-122"/>
              </a:rPr>
              <a:t>(S1)|S1</a:t>
            </a:r>
            <a:r>
              <a:rPr lang="en-US" altLang="zh-CN" sz="2800" dirty="0" smtClean="0">
                <a:sym typeface="Symbol"/>
              </a:rPr>
              <a:t></a:t>
            </a:r>
            <a:r>
              <a:rPr lang="en-US" altLang="zh-CN" sz="2800" dirty="0" smtClean="0">
                <a:ea typeface="SimSun" pitchFamily="2" charset="-122"/>
              </a:rPr>
              <a:t>S2) is low </a:t>
            </a:r>
            <a:br>
              <a:rPr lang="en-US" altLang="zh-CN" sz="2800" dirty="0" smtClean="0">
                <a:ea typeface="SimSun" pitchFamily="2" charset="-122"/>
              </a:rPr>
            </a:br>
            <a:r>
              <a:rPr lang="en-US" altLang="zh-CN" sz="2800" dirty="0" smtClean="0">
                <a:ea typeface="SimSun" pitchFamily="2" charset="-122"/>
              </a:rPr>
              <a:t>e.g., incorrect value</a:t>
            </a:r>
          </a:p>
          <a:p>
            <a:endParaRPr lang="en-US" altLang="zh-CN" dirty="0" smtClean="0">
              <a:ea typeface="SimSun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0165" y="1320225"/>
            <a:ext cx="8497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Pr(</a:t>
            </a:r>
            <a:r>
              <a:rPr lang="el-GR" sz="3200" dirty="0" smtClean="0">
                <a:solidFill>
                  <a:schemeClr val="accent1">
                    <a:lumMod val="75000"/>
                  </a:schemeClr>
                </a:solidFill>
              </a:rPr>
              <a:t>Ф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(S1)|S1</a:t>
            </a: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S2) &gt;&gt; Pr(</a:t>
            </a:r>
            <a:r>
              <a:rPr lang="el-GR" sz="3200" dirty="0" smtClean="0">
                <a:solidFill>
                  <a:schemeClr val="accent1">
                    <a:lumMod val="75000"/>
                  </a:schemeClr>
                </a:solidFill>
              </a:rPr>
              <a:t>Ф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(S1)|S1</a:t>
            </a: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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S2)       S1</a:t>
            </a: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S2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868633" y="1469066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Copying?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685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Not necessarily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655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8694" y="1019175"/>
            <a:ext cx="720506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5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95400"/>
            <a:ext cx="9906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" name="Group 66"/>
          <p:cNvGrpSpPr/>
          <p:nvPr/>
        </p:nvGrpSpPr>
        <p:grpSpPr>
          <a:xfrm>
            <a:off x="1295400" y="1524000"/>
            <a:ext cx="3124200" cy="5181600"/>
            <a:chOff x="1295400" y="1524000"/>
            <a:chExt cx="3124200" cy="5181600"/>
          </a:xfrm>
        </p:grpSpPr>
        <p:sp>
          <p:nvSpPr>
            <p:cNvPr id="27" name="Folded Corner 26"/>
            <p:cNvSpPr/>
            <p:nvPr/>
          </p:nvSpPr>
          <p:spPr>
            <a:xfrm>
              <a:off x="1295400" y="1524000"/>
              <a:ext cx="3124200" cy="5181600"/>
            </a:xfrm>
            <a:prstGeom prst="foldedCorne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4000"/>
                </a:lnSpc>
              </a:pPr>
              <a:r>
                <a:rPr lang="en-US" sz="2400" dirty="0" smtClean="0">
                  <a:solidFill>
                    <a:schemeClr val="tx1"/>
                  </a:solidFill>
                </a:rPr>
                <a:t>Name: </a:t>
              </a:r>
              <a:r>
                <a:rPr lang="en-US" sz="2400" u="sng" dirty="0" smtClean="0">
                  <a:solidFill>
                    <a:schemeClr val="tx1"/>
                  </a:solidFill>
                </a:rPr>
                <a:t>Alice</a:t>
              </a:r>
              <a:r>
                <a:rPr lang="en-US" sz="2400" dirty="0" smtClean="0">
                  <a:solidFill>
                    <a:schemeClr val="tx1"/>
                  </a:solidFill>
                </a:rPr>
                <a:t> Score: </a:t>
              </a:r>
              <a:r>
                <a:rPr lang="en-US" sz="6600" dirty="0" smtClean="0">
                  <a:solidFill>
                    <a:schemeClr val="tx1"/>
                  </a:solidFill>
                  <a:latin typeface="Freestyle Script" pitchFamily="66" charset="0"/>
                </a:rPr>
                <a:t>5</a:t>
              </a:r>
              <a:endParaRPr lang="en-US" sz="2400" dirty="0" smtClean="0">
                <a:solidFill>
                  <a:schemeClr val="tx1"/>
                </a:solidFill>
                <a:latin typeface="Freestyle Script" pitchFamily="66" charset="0"/>
              </a:endParaRP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A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C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D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C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B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D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B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A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B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36" name="Text Box 76"/>
            <p:cNvSpPr txBox="1">
              <a:spLocks noChangeArrowheads="1"/>
            </p:cNvSpPr>
            <p:nvPr/>
          </p:nvSpPr>
          <p:spPr bwMode="auto">
            <a:xfrm>
              <a:off x="2438400" y="2286000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>
                  <a:solidFill>
                    <a:srgbClr val="FF3300"/>
                  </a:solidFill>
                  <a:sym typeface="Wingdings" pitchFamily="2" charset="2"/>
                </a:rPr>
                <a:t></a:t>
              </a:r>
            </a:p>
          </p:txBody>
        </p:sp>
        <p:sp>
          <p:nvSpPr>
            <p:cNvPr id="37" name="Text Box 76"/>
            <p:cNvSpPr txBox="1">
              <a:spLocks noChangeArrowheads="1"/>
            </p:cNvSpPr>
            <p:nvPr/>
          </p:nvSpPr>
          <p:spPr bwMode="auto">
            <a:xfrm>
              <a:off x="2438400" y="2667000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>
                  <a:solidFill>
                    <a:srgbClr val="FF3300"/>
                  </a:solidFill>
                  <a:sym typeface="Wingdings" pitchFamily="2" charset="2"/>
                </a:rPr>
                <a:t></a:t>
              </a:r>
            </a:p>
          </p:txBody>
        </p:sp>
        <p:sp>
          <p:nvSpPr>
            <p:cNvPr id="38" name="Text Box 76"/>
            <p:cNvSpPr txBox="1">
              <a:spLocks noChangeArrowheads="1"/>
            </p:cNvSpPr>
            <p:nvPr/>
          </p:nvSpPr>
          <p:spPr bwMode="auto">
            <a:xfrm>
              <a:off x="2438400" y="3124200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>
                  <a:solidFill>
                    <a:srgbClr val="FF3300"/>
                  </a:solidFill>
                  <a:sym typeface="Wingdings" pitchFamily="2" charset="2"/>
                </a:rPr>
                <a:t></a:t>
              </a:r>
            </a:p>
          </p:txBody>
        </p:sp>
        <p:sp>
          <p:nvSpPr>
            <p:cNvPr id="39" name="Text Box 76"/>
            <p:cNvSpPr txBox="1">
              <a:spLocks noChangeArrowheads="1"/>
            </p:cNvSpPr>
            <p:nvPr/>
          </p:nvSpPr>
          <p:spPr bwMode="auto">
            <a:xfrm>
              <a:off x="2438400" y="3505200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>
                  <a:solidFill>
                    <a:srgbClr val="FF3300"/>
                  </a:solidFill>
                  <a:sym typeface="Wingdings" pitchFamily="2" charset="2"/>
                </a:rPr>
                <a:t></a:t>
              </a:r>
            </a:p>
          </p:txBody>
        </p:sp>
        <p:sp>
          <p:nvSpPr>
            <p:cNvPr id="40" name="Text Box 76"/>
            <p:cNvSpPr txBox="1">
              <a:spLocks noChangeArrowheads="1"/>
            </p:cNvSpPr>
            <p:nvPr/>
          </p:nvSpPr>
          <p:spPr bwMode="auto">
            <a:xfrm>
              <a:off x="2438400" y="4343400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>
                  <a:solidFill>
                    <a:srgbClr val="FF3300"/>
                  </a:solidFill>
                  <a:sym typeface="Wingdings" pitchFamily="2" charset="2"/>
                </a:rPr>
                <a:t></a:t>
              </a:r>
            </a:p>
          </p:txBody>
        </p:sp>
        <p:sp>
          <p:nvSpPr>
            <p:cNvPr id="41" name="Text Box 76"/>
            <p:cNvSpPr txBox="1">
              <a:spLocks noChangeArrowheads="1"/>
            </p:cNvSpPr>
            <p:nvPr/>
          </p:nvSpPr>
          <p:spPr bwMode="auto">
            <a:xfrm>
              <a:off x="2438400" y="4784725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>
                  <a:solidFill>
                    <a:srgbClr val="FF3300"/>
                  </a:solidFill>
                  <a:sym typeface="Wingdings" pitchFamily="2" charset="2"/>
                </a:rPr>
                <a:t></a:t>
              </a:r>
            </a:p>
          </p:txBody>
        </p:sp>
        <p:sp>
          <p:nvSpPr>
            <p:cNvPr id="42" name="Text Box 76"/>
            <p:cNvSpPr txBox="1">
              <a:spLocks noChangeArrowheads="1"/>
            </p:cNvSpPr>
            <p:nvPr/>
          </p:nvSpPr>
          <p:spPr bwMode="auto">
            <a:xfrm>
              <a:off x="2438400" y="5181600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>
                  <a:solidFill>
                    <a:srgbClr val="FF3300"/>
                  </a:solidFill>
                  <a:sym typeface="Wingdings" pitchFamily="2" charset="2"/>
                </a:rPr>
                <a:t></a:t>
              </a:r>
            </a:p>
          </p:txBody>
        </p:sp>
        <p:sp>
          <p:nvSpPr>
            <p:cNvPr id="43" name="Text Box 76"/>
            <p:cNvSpPr txBox="1">
              <a:spLocks noChangeArrowheads="1"/>
            </p:cNvSpPr>
            <p:nvPr/>
          </p:nvSpPr>
          <p:spPr bwMode="auto">
            <a:xfrm>
              <a:off x="2438400" y="5638800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>
                  <a:solidFill>
                    <a:srgbClr val="FF3300"/>
                  </a:solidFill>
                  <a:sym typeface="Wingdings" pitchFamily="2" charset="2"/>
                </a:rPr>
                <a:t></a:t>
              </a:r>
            </a:p>
          </p:txBody>
        </p:sp>
        <p:sp>
          <p:nvSpPr>
            <p:cNvPr id="24" name="Text Box 76"/>
            <p:cNvSpPr txBox="1">
              <a:spLocks noChangeArrowheads="1"/>
            </p:cNvSpPr>
            <p:nvPr/>
          </p:nvSpPr>
          <p:spPr bwMode="auto">
            <a:xfrm>
              <a:off x="2438400" y="3946525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>
                  <a:solidFill>
                    <a:srgbClr val="FF3300"/>
                  </a:solidFill>
                  <a:sym typeface="Wingdings" pitchFamily="2" charset="2"/>
                </a:rPr>
                <a:t></a:t>
              </a:r>
            </a:p>
          </p:txBody>
        </p:sp>
        <p:sp>
          <p:nvSpPr>
            <p:cNvPr id="25" name="Text Box 76"/>
            <p:cNvSpPr txBox="1">
              <a:spLocks noChangeArrowheads="1"/>
            </p:cNvSpPr>
            <p:nvPr/>
          </p:nvSpPr>
          <p:spPr bwMode="auto">
            <a:xfrm>
              <a:off x="2438400" y="6003925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>
                  <a:solidFill>
                    <a:srgbClr val="FF3300"/>
                  </a:solidFill>
                  <a:sym typeface="Wingdings" pitchFamily="2" charset="2"/>
                </a:rPr>
                <a:t>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724400" y="1524000"/>
            <a:ext cx="3124200" cy="5181600"/>
            <a:chOff x="1371600" y="1524000"/>
            <a:chExt cx="3124200" cy="5181600"/>
          </a:xfrm>
        </p:grpSpPr>
        <p:sp>
          <p:nvSpPr>
            <p:cNvPr id="69" name="Folded Corner 68"/>
            <p:cNvSpPr/>
            <p:nvPr/>
          </p:nvSpPr>
          <p:spPr>
            <a:xfrm>
              <a:off x="1371600" y="1524000"/>
              <a:ext cx="3124200" cy="5181600"/>
            </a:xfrm>
            <a:prstGeom prst="foldedCorne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4000"/>
                </a:lnSpc>
              </a:pPr>
              <a:r>
                <a:rPr lang="en-US" sz="2400" dirty="0" smtClean="0">
                  <a:solidFill>
                    <a:schemeClr val="tx1"/>
                  </a:solidFill>
                </a:rPr>
                <a:t>Name: </a:t>
              </a:r>
              <a:r>
                <a:rPr lang="en-US" sz="2400" u="sng" dirty="0" smtClean="0">
                  <a:solidFill>
                    <a:schemeClr val="tx1"/>
                  </a:solidFill>
                </a:rPr>
                <a:t>Bob </a:t>
              </a:r>
              <a:r>
                <a:rPr lang="en-US" sz="2400" dirty="0" smtClean="0">
                  <a:solidFill>
                    <a:schemeClr val="tx1"/>
                  </a:solidFill>
                </a:rPr>
                <a:t>Score: </a:t>
              </a:r>
              <a:r>
                <a:rPr lang="en-US" sz="6600" dirty="0" smtClean="0">
                  <a:solidFill>
                    <a:schemeClr val="tx1"/>
                  </a:solidFill>
                  <a:latin typeface="Freestyle Script" pitchFamily="66" charset="0"/>
                </a:rPr>
                <a:t>5</a:t>
              </a:r>
              <a:endParaRPr lang="en-US" sz="2400" dirty="0" smtClean="0">
                <a:solidFill>
                  <a:schemeClr val="tx1"/>
                </a:solidFill>
                <a:latin typeface="Freestyle Script" pitchFamily="66" charset="0"/>
              </a:endParaRP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A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C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D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C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B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D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B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A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B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70" name="Text Box 76"/>
            <p:cNvSpPr txBox="1">
              <a:spLocks noChangeArrowheads="1"/>
            </p:cNvSpPr>
            <p:nvPr/>
          </p:nvSpPr>
          <p:spPr bwMode="auto">
            <a:xfrm>
              <a:off x="2438400" y="2286000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>
                  <a:solidFill>
                    <a:srgbClr val="FF3300"/>
                  </a:solidFill>
                  <a:sym typeface="Wingdings" pitchFamily="2" charset="2"/>
                </a:rPr>
                <a:t></a:t>
              </a:r>
            </a:p>
          </p:txBody>
        </p:sp>
        <p:sp>
          <p:nvSpPr>
            <p:cNvPr id="71" name="Text Box 76"/>
            <p:cNvSpPr txBox="1">
              <a:spLocks noChangeArrowheads="1"/>
            </p:cNvSpPr>
            <p:nvPr/>
          </p:nvSpPr>
          <p:spPr bwMode="auto">
            <a:xfrm>
              <a:off x="2438400" y="2667000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>
                  <a:solidFill>
                    <a:srgbClr val="FF3300"/>
                  </a:solidFill>
                  <a:sym typeface="Wingdings" pitchFamily="2" charset="2"/>
                </a:rPr>
                <a:t></a:t>
              </a:r>
            </a:p>
          </p:txBody>
        </p:sp>
        <p:sp>
          <p:nvSpPr>
            <p:cNvPr id="72" name="Text Box 76"/>
            <p:cNvSpPr txBox="1">
              <a:spLocks noChangeArrowheads="1"/>
            </p:cNvSpPr>
            <p:nvPr/>
          </p:nvSpPr>
          <p:spPr bwMode="auto">
            <a:xfrm>
              <a:off x="2438400" y="3124200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>
                  <a:solidFill>
                    <a:srgbClr val="FF3300"/>
                  </a:solidFill>
                  <a:sym typeface="Wingdings" pitchFamily="2" charset="2"/>
                </a:rPr>
                <a:t></a:t>
              </a:r>
            </a:p>
          </p:txBody>
        </p:sp>
        <p:sp>
          <p:nvSpPr>
            <p:cNvPr id="73" name="Text Box 76"/>
            <p:cNvSpPr txBox="1">
              <a:spLocks noChangeArrowheads="1"/>
            </p:cNvSpPr>
            <p:nvPr/>
          </p:nvSpPr>
          <p:spPr bwMode="auto">
            <a:xfrm>
              <a:off x="2438400" y="3505200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>
                  <a:solidFill>
                    <a:srgbClr val="FF3300"/>
                  </a:solidFill>
                  <a:sym typeface="Wingdings" pitchFamily="2" charset="2"/>
                </a:rPr>
                <a:t></a:t>
              </a:r>
            </a:p>
          </p:txBody>
        </p:sp>
        <p:sp>
          <p:nvSpPr>
            <p:cNvPr id="74" name="Text Box 76"/>
            <p:cNvSpPr txBox="1">
              <a:spLocks noChangeArrowheads="1"/>
            </p:cNvSpPr>
            <p:nvPr/>
          </p:nvSpPr>
          <p:spPr bwMode="auto">
            <a:xfrm>
              <a:off x="2438400" y="4343400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>
                  <a:solidFill>
                    <a:srgbClr val="FF3300"/>
                  </a:solidFill>
                  <a:sym typeface="Wingdings" pitchFamily="2" charset="2"/>
                </a:rPr>
                <a:t></a:t>
              </a:r>
            </a:p>
          </p:txBody>
        </p:sp>
        <p:sp>
          <p:nvSpPr>
            <p:cNvPr id="75" name="Text Box 76"/>
            <p:cNvSpPr txBox="1">
              <a:spLocks noChangeArrowheads="1"/>
            </p:cNvSpPr>
            <p:nvPr/>
          </p:nvSpPr>
          <p:spPr bwMode="auto">
            <a:xfrm>
              <a:off x="2438400" y="4784725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>
                  <a:solidFill>
                    <a:srgbClr val="FF3300"/>
                  </a:solidFill>
                  <a:sym typeface="Wingdings" pitchFamily="2" charset="2"/>
                </a:rPr>
                <a:t></a:t>
              </a:r>
            </a:p>
          </p:txBody>
        </p:sp>
        <p:sp>
          <p:nvSpPr>
            <p:cNvPr id="76" name="Text Box 76"/>
            <p:cNvSpPr txBox="1">
              <a:spLocks noChangeArrowheads="1"/>
            </p:cNvSpPr>
            <p:nvPr/>
          </p:nvSpPr>
          <p:spPr bwMode="auto">
            <a:xfrm>
              <a:off x="2438400" y="5181600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>
                  <a:solidFill>
                    <a:srgbClr val="FF3300"/>
                  </a:solidFill>
                  <a:sym typeface="Wingdings" pitchFamily="2" charset="2"/>
                </a:rPr>
                <a:t></a:t>
              </a:r>
            </a:p>
          </p:txBody>
        </p:sp>
        <p:sp>
          <p:nvSpPr>
            <p:cNvPr id="77" name="Text Box 76"/>
            <p:cNvSpPr txBox="1">
              <a:spLocks noChangeArrowheads="1"/>
            </p:cNvSpPr>
            <p:nvPr/>
          </p:nvSpPr>
          <p:spPr bwMode="auto">
            <a:xfrm>
              <a:off x="2438400" y="5638800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>
                  <a:solidFill>
                    <a:srgbClr val="FF3300"/>
                  </a:solidFill>
                  <a:sym typeface="Wingdings" pitchFamily="2" charset="2"/>
                </a:rPr>
                <a:t></a:t>
              </a:r>
            </a:p>
          </p:txBody>
        </p:sp>
        <p:sp>
          <p:nvSpPr>
            <p:cNvPr id="78" name="Text Box 76"/>
            <p:cNvSpPr txBox="1">
              <a:spLocks noChangeArrowheads="1"/>
            </p:cNvSpPr>
            <p:nvPr/>
          </p:nvSpPr>
          <p:spPr bwMode="auto">
            <a:xfrm>
              <a:off x="2438400" y="3946525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>
                  <a:solidFill>
                    <a:srgbClr val="FF3300"/>
                  </a:solidFill>
                  <a:sym typeface="Wingdings" pitchFamily="2" charset="2"/>
                </a:rPr>
                <a:t></a:t>
              </a:r>
            </a:p>
          </p:txBody>
        </p:sp>
        <p:sp>
          <p:nvSpPr>
            <p:cNvPr id="79" name="Text Box 76"/>
            <p:cNvSpPr txBox="1">
              <a:spLocks noChangeArrowheads="1"/>
            </p:cNvSpPr>
            <p:nvPr/>
          </p:nvSpPr>
          <p:spPr bwMode="auto">
            <a:xfrm>
              <a:off x="2438400" y="6003925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>
                  <a:solidFill>
                    <a:srgbClr val="FF3300"/>
                  </a:solidFill>
                  <a:sym typeface="Wingdings" pitchFamily="2" charset="2"/>
                </a:rPr>
                <a:t>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Copying?—Common Errors</a:t>
            </a:r>
            <a:endParaRPr lang="en-US" dirty="0"/>
          </a:p>
        </p:txBody>
      </p:sp>
      <p:pic>
        <p:nvPicPr>
          <p:cNvPr id="5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923"/>
            <a:ext cx="1143000" cy="129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594" y="1066800"/>
            <a:ext cx="125940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Box 60"/>
          <p:cNvSpPr txBox="1"/>
          <p:nvPr/>
        </p:nvSpPr>
        <p:spPr>
          <a:xfrm>
            <a:off x="6019800" y="685800"/>
            <a:ext cx="1485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Very likely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295400" y="1524000"/>
            <a:ext cx="3124200" cy="5181600"/>
            <a:chOff x="1295400" y="1524000"/>
            <a:chExt cx="3124200" cy="5181600"/>
          </a:xfrm>
        </p:grpSpPr>
        <p:sp>
          <p:nvSpPr>
            <p:cNvPr id="34" name="Folded Corner 33"/>
            <p:cNvSpPr/>
            <p:nvPr/>
          </p:nvSpPr>
          <p:spPr>
            <a:xfrm>
              <a:off x="1295400" y="1524000"/>
              <a:ext cx="3124200" cy="5181600"/>
            </a:xfrm>
            <a:prstGeom prst="foldedCorne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4000"/>
                </a:lnSpc>
              </a:pPr>
              <a:r>
                <a:rPr lang="en-US" sz="2400" dirty="0" smtClean="0">
                  <a:solidFill>
                    <a:schemeClr val="tx1"/>
                  </a:solidFill>
                </a:rPr>
                <a:t>Name: </a:t>
              </a:r>
              <a:r>
                <a:rPr lang="en-US" sz="2400" u="sng" dirty="0" smtClean="0">
                  <a:solidFill>
                    <a:schemeClr val="tx1"/>
                  </a:solidFill>
                </a:rPr>
                <a:t>Mary </a:t>
              </a:r>
              <a:r>
                <a:rPr lang="en-US" sz="2400" dirty="0" smtClean="0">
                  <a:solidFill>
                    <a:schemeClr val="tx1"/>
                  </a:solidFill>
                </a:rPr>
                <a:t>Score: </a:t>
              </a:r>
              <a:r>
                <a:rPr lang="en-US" sz="6600" dirty="0" smtClean="0">
                  <a:solidFill>
                    <a:schemeClr val="tx1"/>
                  </a:solidFill>
                  <a:latin typeface="Freestyle Script" pitchFamily="66" charset="0"/>
                </a:rPr>
                <a:t>1</a:t>
              </a:r>
              <a:endParaRPr lang="en-US" sz="2400" dirty="0" smtClean="0">
                <a:solidFill>
                  <a:schemeClr val="tx1"/>
                </a:solidFill>
                <a:latin typeface="Freestyle Script" pitchFamily="66" charset="0"/>
              </a:endParaRP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A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B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B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D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A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C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C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D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E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43" name="Text Box 76"/>
            <p:cNvSpPr txBox="1">
              <a:spLocks noChangeArrowheads="1"/>
            </p:cNvSpPr>
            <p:nvPr/>
          </p:nvSpPr>
          <p:spPr bwMode="auto">
            <a:xfrm>
              <a:off x="2590800" y="6003925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>
                  <a:solidFill>
                    <a:srgbClr val="FF3300"/>
                  </a:solidFill>
                  <a:sym typeface="Wingdings" pitchFamily="2" charset="2"/>
                </a:rPr>
                <a:t></a:t>
              </a:r>
            </a:p>
          </p:txBody>
        </p:sp>
        <p:sp>
          <p:nvSpPr>
            <p:cNvPr id="25" name="Text Box 76"/>
            <p:cNvSpPr txBox="1">
              <a:spLocks noChangeArrowheads="1"/>
            </p:cNvSpPr>
            <p:nvPr/>
          </p:nvSpPr>
          <p:spPr bwMode="auto">
            <a:xfrm>
              <a:off x="2590800" y="2209800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>
                  <a:solidFill>
                    <a:srgbClr val="FF3300"/>
                  </a:solidFill>
                  <a:sym typeface="Wingdings" pitchFamily="2" charset="2"/>
                </a:rPr>
                <a:t></a:t>
              </a:r>
            </a:p>
          </p:txBody>
        </p:sp>
        <p:sp>
          <p:nvSpPr>
            <p:cNvPr id="26" name="Text Box 76"/>
            <p:cNvSpPr txBox="1">
              <a:spLocks noChangeArrowheads="1"/>
            </p:cNvSpPr>
            <p:nvPr/>
          </p:nvSpPr>
          <p:spPr bwMode="auto">
            <a:xfrm>
              <a:off x="2590800" y="2651125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/>
                </a:rPr>
                <a:t>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  <p:sp>
          <p:nvSpPr>
            <p:cNvPr id="29" name="Text Box 76"/>
            <p:cNvSpPr txBox="1">
              <a:spLocks noChangeArrowheads="1"/>
            </p:cNvSpPr>
            <p:nvPr/>
          </p:nvSpPr>
          <p:spPr bwMode="auto">
            <a:xfrm>
              <a:off x="2590800" y="3048000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/>
                </a:rPr>
                <a:t>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  <p:sp>
          <p:nvSpPr>
            <p:cNvPr id="30" name="Text Box 76"/>
            <p:cNvSpPr txBox="1">
              <a:spLocks noChangeArrowheads="1"/>
            </p:cNvSpPr>
            <p:nvPr/>
          </p:nvSpPr>
          <p:spPr bwMode="auto">
            <a:xfrm>
              <a:off x="2590800" y="3489325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/>
                </a:rPr>
                <a:t>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  <p:sp>
          <p:nvSpPr>
            <p:cNvPr id="31" name="Text Box 76"/>
            <p:cNvSpPr txBox="1">
              <a:spLocks noChangeArrowheads="1"/>
            </p:cNvSpPr>
            <p:nvPr/>
          </p:nvSpPr>
          <p:spPr bwMode="auto">
            <a:xfrm>
              <a:off x="2590800" y="4708525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/>
                </a:rPr>
                <a:t>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  <p:sp>
          <p:nvSpPr>
            <p:cNvPr id="32" name="Text Box 76"/>
            <p:cNvSpPr txBox="1">
              <a:spLocks noChangeArrowheads="1"/>
            </p:cNvSpPr>
            <p:nvPr/>
          </p:nvSpPr>
          <p:spPr bwMode="auto">
            <a:xfrm>
              <a:off x="2590800" y="5149850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/>
                </a:rPr>
                <a:t>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  <p:sp>
          <p:nvSpPr>
            <p:cNvPr id="33" name="Text Box 76"/>
            <p:cNvSpPr txBox="1">
              <a:spLocks noChangeArrowheads="1"/>
            </p:cNvSpPr>
            <p:nvPr/>
          </p:nvSpPr>
          <p:spPr bwMode="auto">
            <a:xfrm>
              <a:off x="2590800" y="5607050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/>
                </a:rPr>
                <a:t>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  <p:sp>
          <p:nvSpPr>
            <p:cNvPr id="36" name="Text Box 76"/>
            <p:cNvSpPr txBox="1">
              <a:spLocks noChangeArrowheads="1"/>
            </p:cNvSpPr>
            <p:nvPr/>
          </p:nvSpPr>
          <p:spPr bwMode="auto">
            <a:xfrm>
              <a:off x="2590800" y="3886200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/>
                </a:rPr>
                <a:t>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  <p:sp>
          <p:nvSpPr>
            <p:cNvPr id="37" name="Text Box 76"/>
            <p:cNvSpPr txBox="1">
              <a:spLocks noChangeArrowheads="1"/>
            </p:cNvSpPr>
            <p:nvPr/>
          </p:nvSpPr>
          <p:spPr bwMode="auto">
            <a:xfrm>
              <a:off x="2590800" y="4327525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/>
                </a:rPr>
                <a:t>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724400" y="1524000"/>
            <a:ext cx="3124200" cy="5187811"/>
            <a:chOff x="1371600" y="1524000"/>
            <a:chExt cx="3124200" cy="5187811"/>
          </a:xfrm>
        </p:grpSpPr>
        <p:sp>
          <p:nvSpPr>
            <p:cNvPr id="40" name="Folded Corner 39"/>
            <p:cNvSpPr/>
            <p:nvPr/>
          </p:nvSpPr>
          <p:spPr>
            <a:xfrm>
              <a:off x="1371600" y="1524000"/>
              <a:ext cx="3124200" cy="5181600"/>
            </a:xfrm>
            <a:prstGeom prst="foldedCorne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4000"/>
                </a:lnSpc>
              </a:pPr>
              <a:r>
                <a:rPr lang="en-US" sz="2400" dirty="0" smtClean="0">
                  <a:solidFill>
                    <a:schemeClr val="tx1"/>
                  </a:solidFill>
                </a:rPr>
                <a:t>Name: </a:t>
              </a:r>
              <a:r>
                <a:rPr lang="en-US" sz="2400" u="sng" dirty="0" smtClean="0">
                  <a:solidFill>
                    <a:schemeClr val="tx1"/>
                  </a:solidFill>
                </a:rPr>
                <a:t>John </a:t>
              </a:r>
              <a:r>
                <a:rPr lang="en-US" sz="2400" dirty="0" smtClean="0">
                  <a:solidFill>
                    <a:schemeClr val="tx1"/>
                  </a:solidFill>
                </a:rPr>
                <a:t>Score: </a:t>
              </a:r>
              <a:r>
                <a:rPr lang="en-US" sz="6600" dirty="0" smtClean="0">
                  <a:solidFill>
                    <a:schemeClr val="tx1"/>
                  </a:solidFill>
                  <a:latin typeface="Freestyle Script" pitchFamily="66" charset="0"/>
                </a:rPr>
                <a:t>1</a:t>
              </a:r>
              <a:endParaRPr lang="en-US" sz="2400" dirty="0" smtClean="0">
                <a:solidFill>
                  <a:schemeClr val="tx1"/>
                </a:solidFill>
                <a:latin typeface="Freestyle Script" pitchFamily="66" charset="0"/>
              </a:endParaRP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A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B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B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D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A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C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C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D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E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41" name="Text Box 76"/>
            <p:cNvSpPr txBox="1">
              <a:spLocks noChangeArrowheads="1"/>
            </p:cNvSpPr>
            <p:nvPr/>
          </p:nvSpPr>
          <p:spPr bwMode="auto">
            <a:xfrm>
              <a:off x="2590800" y="6003925"/>
              <a:ext cx="685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/>
                </a:rPr>
                <a:t></a:t>
              </a:r>
              <a:endParaRPr lang="en-US" sz="4000" dirty="0" smtClean="0">
                <a:solidFill>
                  <a:srgbClr val="FF3300"/>
                </a:solidFill>
                <a:sym typeface="Wingdings" pitchFamily="2" charset="2"/>
              </a:endParaRPr>
            </a:p>
          </p:txBody>
        </p:sp>
        <p:sp>
          <p:nvSpPr>
            <p:cNvPr id="42" name="Text Box 76"/>
            <p:cNvSpPr txBox="1">
              <a:spLocks noChangeArrowheads="1"/>
            </p:cNvSpPr>
            <p:nvPr/>
          </p:nvSpPr>
          <p:spPr bwMode="auto">
            <a:xfrm>
              <a:off x="2590800" y="2209800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>
                  <a:solidFill>
                    <a:srgbClr val="FF3300"/>
                  </a:solidFill>
                  <a:sym typeface="Wingdings" pitchFamily="2" charset="2"/>
                </a:rPr>
                <a:t></a:t>
              </a:r>
            </a:p>
          </p:txBody>
        </p:sp>
        <p:sp>
          <p:nvSpPr>
            <p:cNvPr id="53" name="Text Box 76"/>
            <p:cNvSpPr txBox="1">
              <a:spLocks noChangeArrowheads="1"/>
            </p:cNvSpPr>
            <p:nvPr/>
          </p:nvSpPr>
          <p:spPr bwMode="auto">
            <a:xfrm>
              <a:off x="2590800" y="2651125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/>
                </a:rPr>
                <a:t>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  <p:sp>
          <p:nvSpPr>
            <p:cNvPr id="54" name="Text Box 76"/>
            <p:cNvSpPr txBox="1">
              <a:spLocks noChangeArrowheads="1"/>
            </p:cNvSpPr>
            <p:nvPr/>
          </p:nvSpPr>
          <p:spPr bwMode="auto">
            <a:xfrm>
              <a:off x="2590800" y="3048000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/>
                </a:rPr>
                <a:t>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  <p:sp>
          <p:nvSpPr>
            <p:cNvPr id="55" name="Text Box 76"/>
            <p:cNvSpPr txBox="1">
              <a:spLocks noChangeArrowheads="1"/>
            </p:cNvSpPr>
            <p:nvPr/>
          </p:nvSpPr>
          <p:spPr bwMode="auto">
            <a:xfrm>
              <a:off x="2590800" y="3489325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/>
                </a:rPr>
                <a:t>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  <p:sp>
          <p:nvSpPr>
            <p:cNvPr id="56" name="Text Box 76"/>
            <p:cNvSpPr txBox="1">
              <a:spLocks noChangeArrowheads="1"/>
            </p:cNvSpPr>
            <p:nvPr/>
          </p:nvSpPr>
          <p:spPr bwMode="auto">
            <a:xfrm>
              <a:off x="2590800" y="4708525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/>
                </a:rPr>
                <a:t>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  <p:sp>
          <p:nvSpPr>
            <p:cNvPr id="57" name="Text Box 76"/>
            <p:cNvSpPr txBox="1">
              <a:spLocks noChangeArrowheads="1"/>
            </p:cNvSpPr>
            <p:nvPr/>
          </p:nvSpPr>
          <p:spPr bwMode="auto">
            <a:xfrm>
              <a:off x="2590800" y="5149850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/>
                </a:rPr>
                <a:t>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  <p:sp>
          <p:nvSpPr>
            <p:cNvPr id="58" name="Text Box 76"/>
            <p:cNvSpPr txBox="1">
              <a:spLocks noChangeArrowheads="1"/>
            </p:cNvSpPr>
            <p:nvPr/>
          </p:nvSpPr>
          <p:spPr bwMode="auto">
            <a:xfrm>
              <a:off x="2590800" y="5607050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/>
                </a:rPr>
                <a:t>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  <p:sp>
          <p:nvSpPr>
            <p:cNvPr id="59" name="Text Box 76"/>
            <p:cNvSpPr txBox="1">
              <a:spLocks noChangeArrowheads="1"/>
            </p:cNvSpPr>
            <p:nvPr/>
          </p:nvSpPr>
          <p:spPr bwMode="auto">
            <a:xfrm>
              <a:off x="2590800" y="3886200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/>
                </a:rPr>
                <a:t>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  <p:sp>
          <p:nvSpPr>
            <p:cNvPr id="60" name="Text Box 76"/>
            <p:cNvSpPr txBox="1">
              <a:spLocks noChangeArrowheads="1"/>
            </p:cNvSpPr>
            <p:nvPr/>
          </p:nvSpPr>
          <p:spPr bwMode="auto">
            <a:xfrm>
              <a:off x="2590800" y="4327525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/>
                </a:rPr>
                <a:t>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67200" y="16002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534400" cy="1295400"/>
          </a:xfrm>
        </p:spPr>
        <p:txBody>
          <a:bodyPr/>
          <a:lstStyle/>
          <a:p>
            <a:r>
              <a:rPr lang="en-US" sz="3600" dirty="0" smtClean="0"/>
              <a:t>High-Level Intuitions for Copying Detection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2057400"/>
            <a:ext cx="8222456" cy="449580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solidFill>
                  <a:schemeClr val="accent3"/>
                </a:solidFill>
                <a:ea typeface="SimSun" pitchFamily="2" charset="-122"/>
              </a:rPr>
              <a:t>Intuition I: decide</a:t>
            </a:r>
            <a:r>
              <a:rPr lang="en-US" altLang="zh-CN" sz="3200" dirty="0" smtClean="0">
                <a:ea typeface="SimSun" pitchFamily="2" charset="-122"/>
              </a:rPr>
              <a:t> </a:t>
            </a:r>
            <a:r>
              <a:rPr lang="en-US" altLang="zh-CN" sz="3200" dirty="0" smtClean="0">
                <a:solidFill>
                  <a:schemeClr val="accent3"/>
                </a:solidFill>
                <a:ea typeface="SimSun" pitchFamily="2" charset="-122"/>
              </a:rPr>
              <a:t>dependence (w/o direction)</a:t>
            </a:r>
          </a:p>
          <a:p>
            <a:pPr lvl="1">
              <a:buNone/>
            </a:pPr>
            <a:r>
              <a:rPr lang="en-US" altLang="zh-CN" sz="2800" dirty="0" smtClean="0">
                <a:solidFill>
                  <a:schemeClr val="accent3"/>
                </a:solidFill>
                <a:ea typeface="SimSun" pitchFamily="2" charset="-122"/>
              </a:rPr>
              <a:t>For shared data, Pr(</a:t>
            </a:r>
            <a:r>
              <a:rPr lang="el-GR" altLang="zh-CN" sz="2800" dirty="0" smtClean="0">
                <a:solidFill>
                  <a:schemeClr val="accent3"/>
                </a:solidFill>
                <a:ea typeface="SimSun" pitchFamily="2" charset="-122"/>
              </a:rPr>
              <a:t>Ф</a:t>
            </a:r>
            <a:r>
              <a:rPr lang="en-US" altLang="zh-CN" sz="2800" dirty="0" smtClean="0">
                <a:solidFill>
                  <a:schemeClr val="accent3"/>
                </a:solidFill>
                <a:ea typeface="SimSun" pitchFamily="2" charset="-122"/>
              </a:rPr>
              <a:t>(S1)|S1</a:t>
            </a:r>
            <a:r>
              <a:rPr lang="en-US" altLang="zh-CN" sz="2800" dirty="0" smtClean="0">
                <a:solidFill>
                  <a:schemeClr val="accent3"/>
                </a:solidFill>
                <a:ea typeface="SimSun" pitchFamily="2" charset="-122"/>
                <a:sym typeface="Symbol"/>
              </a:rPr>
              <a:t></a:t>
            </a:r>
            <a:r>
              <a:rPr lang="en-US" altLang="zh-CN" sz="2800" dirty="0" smtClean="0">
                <a:solidFill>
                  <a:schemeClr val="accent3"/>
                </a:solidFill>
                <a:ea typeface="SimSun" pitchFamily="2" charset="-122"/>
              </a:rPr>
              <a:t>S2) is low </a:t>
            </a:r>
            <a:br>
              <a:rPr lang="en-US" altLang="zh-CN" sz="2800" dirty="0" smtClean="0">
                <a:solidFill>
                  <a:schemeClr val="accent3"/>
                </a:solidFill>
                <a:ea typeface="SimSun" pitchFamily="2" charset="-122"/>
              </a:rPr>
            </a:br>
            <a:r>
              <a:rPr lang="en-US" altLang="zh-CN" sz="2800" dirty="0" smtClean="0">
                <a:solidFill>
                  <a:schemeClr val="accent3"/>
                </a:solidFill>
                <a:ea typeface="SimSun" pitchFamily="2" charset="-122"/>
              </a:rPr>
              <a:t>e.g., incorrect data</a:t>
            </a:r>
          </a:p>
          <a:p>
            <a:endParaRPr lang="en-US" altLang="zh-CN" dirty="0" smtClean="0">
              <a:ea typeface="SimSun" pitchFamily="2" charset="-122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Intuition II: decide copying </a:t>
            </a:r>
            <a:r>
              <a:rPr lang="en-US" altLang="zh-CN" sz="3200" b="1" dirty="0" smtClean="0">
                <a:ea typeface="SimSun" pitchFamily="2" charset="-122"/>
              </a:rPr>
              <a:t>direction</a:t>
            </a:r>
          </a:p>
          <a:p>
            <a:pPr lvl="1">
              <a:buNone/>
            </a:pPr>
            <a:r>
              <a:rPr lang="en-US" altLang="zh-CN" sz="2800" dirty="0" smtClean="0">
                <a:ea typeface="SimSun" pitchFamily="2" charset="-122"/>
              </a:rPr>
              <a:t>Let F be a property function of the data </a:t>
            </a:r>
            <a:br>
              <a:rPr lang="en-US" altLang="zh-CN" sz="2800" dirty="0" smtClean="0">
                <a:ea typeface="SimSun" pitchFamily="2" charset="-122"/>
              </a:rPr>
            </a:br>
            <a:r>
              <a:rPr lang="en-US" altLang="zh-CN" sz="2800" dirty="0" smtClean="0">
                <a:ea typeface="SimSun" pitchFamily="2" charset="-122"/>
              </a:rPr>
              <a:t>(e.g., accuracy of data)</a:t>
            </a:r>
          </a:p>
          <a:p>
            <a:pPr lvl="1">
              <a:buNone/>
            </a:pPr>
            <a:endParaRPr lang="en-US" altLang="zh-CN" sz="1000" dirty="0" smtClean="0">
              <a:solidFill>
                <a:srgbClr val="C00000"/>
              </a:solidFill>
              <a:ea typeface="SimSun" pitchFamily="2" charset="-122"/>
            </a:endParaRPr>
          </a:p>
          <a:p>
            <a:pPr lvl="1">
              <a:buNone/>
            </a:pPr>
            <a:r>
              <a:rPr lang="en-US" altLang="zh-CN" sz="3000" dirty="0" smtClean="0">
                <a:solidFill>
                  <a:srgbClr val="C00000"/>
                </a:solidFill>
                <a:ea typeface="SimSun" pitchFamily="2" charset="-122"/>
              </a:rPr>
              <a:t>|F(</a:t>
            </a:r>
            <a:r>
              <a:rPr lang="el-GR" altLang="zh-CN" sz="3000" dirty="0" smtClean="0">
                <a:solidFill>
                  <a:srgbClr val="C00000"/>
                </a:solidFill>
                <a:ea typeface="SimSun" pitchFamily="2" charset="-122"/>
              </a:rPr>
              <a:t>Ф</a:t>
            </a:r>
            <a:r>
              <a:rPr lang="en-US" altLang="zh-CN" sz="3000" dirty="0" smtClean="0">
                <a:solidFill>
                  <a:srgbClr val="C00000"/>
                </a:solidFill>
                <a:ea typeface="SimSun" pitchFamily="2" charset="-122"/>
              </a:rPr>
              <a:t>(S1) </a:t>
            </a:r>
            <a:r>
              <a:rPr lang="en-US" altLang="zh-CN" sz="3000" dirty="0" smtClean="0">
                <a:solidFill>
                  <a:srgbClr val="C00000"/>
                </a:solidFill>
                <a:ea typeface="SimSun" pitchFamily="2" charset="-122"/>
                <a:sym typeface="Symbol"/>
              </a:rPr>
              <a:t></a:t>
            </a:r>
            <a:r>
              <a:rPr lang="en-US" altLang="zh-CN" sz="3000" dirty="0" smtClean="0">
                <a:solidFill>
                  <a:srgbClr val="C00000"/>
                </a:solidFill>
                <a:ea typeface="SimSun" pitchFamily="2" charset="-122"/>
              </a:rPr>
              <a:t> </a:t>
            </a:r>
            <a:r>
              <a:rPr lang="el-GR" altLang="zh-CN" sz="3000" dirty="0" smtClean="0">
                <a:solidFill>
                  <a:srgbClr val="C00000"/>
                </a:solidFill>
                <a:ea typeface="SimSun" pitchFamily="2" charset="-122"/>
              </a:rPr>
              <a:t>Ф</a:t>
            </a:r>
            <a:r>
              <a:rPr lang="en-US" altLang="zh-CN" sz="3000" dirty="0" smtClean="0">
                <a:solidFill>
                  <a:srgbClr val="C00000"/>
                </a:solidFill>
                <a:ea typeface="SimSun" pitchFamily="2" charset="-122"/>
              </a:rPr>
              <a:t>(S2))-F(</a:t>
            </a:r>
            <a:r>
              <a:rPr lang="el-GR" altLang="zh-CN" sz="3000" dirty="0" smtClean="0">
                <a:solidFill>
                  <a:srgbClr val="C00000"/>
                </a:solidFill>
                <a:ea typeface="SimSun" pitchFamily="2" charset="-122"/>
              </a:rPr>
              <a:t>Ф</a:t>
            </a:r>
            <a:r>
              <a:rPr lang="en-US" altLang="zh-CN" sz="3000" dirty="0" smtClean="0">
                <a:solidFill>
                  <a:srgbClr val="C00000"/>
                </a:solidFill>
                <a:ea typeface="SimSun" pitchFamily="2" charset="-122"/>
              </a:rPr>
              <a:t>(S1)-</a:t>
            </a:r>
            <a:r>
              <a:rPr lang="el-GR" altLang="zh-CN" sz="3000" dirty="0" smtClean="0">
                <a:solidFill>
                  <a:srgbClr val="C00000"/>
                </a:solidFill>
                <a:ea typeface="SimSun" pitchFamily="2" charset="-122"/>
              </a:rPr>
              <a:t>Ф</a:t>
            </a:r>
            <a:r>
              <a:rPr lang="en-US" altLang="zh-CN" sz="3000" dirty="0" smtClean="0">
                <a:solidFill>
                  <a:srgbClr val="C00000"/>
                </a:solidFill>
                <a:ea typeface="SimSun" pitchFamily="2" charset="-122"/>
              </a:rPr>
              <a:t>(S2))| </a:t>
            </a:r>
          </a:p>
          <a:p>
            <a:pPr lvl="1">
              <a:buNone/>
            </a:pPr>
            <a:r>
              <a:rPr lang="en-US" altLang="zh-CN" sz="3000" dirty="0" smtClean="0">
                <a:solidFill>
                  <a:srgbClr val="C00000"/>
                </a:solidFill>
                <a:ea typeface="SimSun" pitchFamily="2" charset="-122"/>
              </a:rPr>
              <a:t>				&gt; |F(</a:t>
            </a:r>
            <a:r>
              <a:rPr lang="el-GR" altLang="zh-CN" sz="3000" dirty="0" smtClean="0">
                <a:solidFill>
                  <a:srgbClr val="C00000"/>
                </a:solidFill>
                <a:ea typeface="SimSun" pitchFamily="2" charset="-122"/>
              </a:rPr>
              <a:t>Ф</a:t>
            </a:r>
            <a:r>
              <a:rPr lang="en-US" altLang="zh-CN" sz="3000" dirty="0" smtClean="0">
                <a:solidFill>
                  <a:srgbClr val="C00000"/>
                </a:solidFill>
                <a:ea typeface="SimSun" pitchFamily="2" charset="-122"/>
              </a:rPr>
              <a:t>(S1) </a:t>
            </a:r>
            <a:r>
              <a:rPr lang="en-US" altLang="zh-CN" sz="3000" dirty="0" smtClean="0">
                <a:solidFill>
                  <a:srgbClr val="C00000"/>
                </a:solidFill>
                <a:ea typeface="SimSun" pitchFamily="2" charset="-122"/>
                <a:sym typeface="Symbol"/>
              </a:rPr>
              <a:t></a:t>
            </a:r>
            <a:r>
              <a:rPr lang="en-US" altLang="zh-CN" sz="3000" dirty="0" smtClean="0">
                <a:solidFill>
                  <a:srgbClr val="C00000"/>
                </a:solidFill>
                <a:ea typeface="SimSun" pitchFamily="2" charset="-122"/>
              </a:rPr>
              <a:t> </a:t>
            </a:r>
            <a:r>
              <a:rPr lang="el-GR" altLang="zh-CN" sz="3000" dirty="0" smtClean="0">
                <a:solidFill>
                  <a:srgbClr val="C00000"/>
                </a:solidFill>
                <a:ea typeface="SimSun" pitchFamily="2" charset="-122"/>
              </a:rPr>
              <a:t>Ф</a:t>
            </a:r>
            <a:r>
              <a:rPr lang="en-US" altLang="zh-CN" sz="3000" dirty="0" smtClean="0">
                <a:solidFill>
                  <a:srgbClr val="C00000"/>
                </a:solidFill>
                <a:ea typeface="SimSun" pitchFamily="2" charset="-122"/>
              </a:rPr>
              <a:t>(S2))-F(</a:t>
            </a:r>
            <a:r>
              <a:rPr lang="el-GR" altLang="zh-CN" sz="3000" dirty="0" smtClean="0">
                <a:solidFill>
                  <a:srgbClr val="C00000"/>
                </a:solidFill>
                <a:ea typeface="SimSun" pitchFamily="2" charset="-122"/>
              </a:rPr>
              <a:t>Ф</a:t>
            </a:r>
            <a:r>
              <a:rPr lang="en-US" altLang="zh-CN" sz="3000" dirty="0" smtClean="0">
                <a:solidFill>
                  <a:srgbClr val="C00000"/>
                </a:solidFill>
                <a:ea typeface="SimSun" pitchFamily="2" charset="-122"/>
              </a:rPr>
              <a:t>(S2)-</a:t>
            </a:r>
            <a:r>
              <a:rPr lang="el-GR" altLang="zh-CN" sz="3000" dirty="0" smtClean="0">
                <a:solidFill>
                  <a:srgbClr val="C00000"/>
                </a:solidFill>
                <a:ea typeface="SimSun" pitchFamily="2" charset="-122"/>
              </a:rPr>
              <a:t>Ф</a:t>
            </a:r>
            <a:r>
              <a:rPr lang="en-US" altLang="zh-CN" sz="3000" dirty="0" smtClean="0">
                <a:solidFill>
                  <a:srgbClr val="C00000"/>
                </a:solidFill>
                <a:ea typeface="SimSun" pitchFamily="2" charset="-122"/>
              </a:rPr>
              <a:t>(S1))| </a:t>
            </a:r>
            <a:r>
              <a:rPr lang="en-US" altLang="zh-CN" dirty="0" smtClean="0">
                <a:solidFill>
                  <a:srgbClr val="C00000"/>
                </a:solidFill>
                <a:ea typeface="SimSun" pitchFamily="2" charset="-122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0165" y="1320225"/>
            <a:ext cx="8292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Pr(</a:t>
            </a:r>
            <a:r>
              <a:rPr lang="el-GR" sz="3200" dirty="0" smtClean="0">
                <a:solidFill>
                  <a:schemeClr val="accent1">
                    <a:lumMod val="75000"/>
                  </a:schemeClr>
                </a:solidFill>
              </a:rPr>
              <a:t>Ф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(S1)|S1</a:t>
            </a: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S2) &gt;&gt; Pr(</a:t>
            </a:r>
            <a:r>
              <a:rPr lang="el-GR" sz="3200" dirty="0" smtClean="0">
                <a:solidFill>
                  <a:schemeClr val="accent1">
                    <a:lumMod val="75000"/>
                  </a:schemeClr>
                </a:solidFill>
              </a:rPr>
              <a:t>Ф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(S1)|S1</a:t>
            </a: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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S2)       S1</a:t>
            </a: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S2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868633" y="1469066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594" y="1066800"/>
            <a:ext cx="125940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Copying?—Different Accuracy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533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John copies from Alice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655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95400"/>
            <a:ext cx="9906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Group 34"/>
          <p:cNvGrpSpPr/>
          <p:nvPr/>
        </p:nvGrpSpPr>
        <p:grpSpPr>
          <a:xfrm>
            <a:off x="1295400" y="1524000"/>
            <a:ext cx="3124200" cy="5181600"/>
            <a:chOff x="1295400" y="1524000"/>
            <a:chExt cx="3124200" cy="5181600"/>
          </a:xfrm>
        </p:grpSpPr>
        <p:sp>
          <p:nvSpPr>
            <p:cNvPr id="37" name="Folded Corner 36"/>
            <p:cNvSpPr/>
            <p:nvPr/>
          </p:nvSpPr>
          <p:spPr>
            <a:xfrm>
              <a:off x="1295400" y="1524000"/>
              <a:ext cx="3124200" cy="5181600"/>
            </a:xfrm>
            <a:prstGeom prst="foldedCorne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4000"/>
                </a:lnSpc>
              </a:pPr>
              <a:r>
                <a:rPr lang="en-US" sz="2400" dirty="0" smtClean="0">
                  <a:solidFill>
                    <a:schemeClr val="tx1"/>
                  </a:solidFill>
                </a:rPr>
                <a:t>Name: </a:t>
              </a:r>
              <a:r>
                <a:rPr lang="en-US" sz="2400" u="sng" dirty="0" smtClean="0">
                  <a:solidFill>
                    <a:schemeClr val="tx1"/>
                  </a:solidFill>
                </a:rPr>
                <a:t>Alice </a:t>
              </a:r>
              <a:r>
                <a:rPr lang="en-US" sz="2400" dirty="0" smtClean="0">
                  <a:solidFill>
                    <a:schemeClr val="tx1"/>
                  </a:solidFill>
                </a:rPr>
                <a:t>Score: </a:t>
              </a:r>
              <a:r>
                <a:rPr lang="en-US" sz="6600" dirty="0" smtClean="0">
                  <a:solidFill>
                    <a:schemeClr val="tx1"/>
                  </a:solidFill>
                  <a:latin typeface="Freestyle Script" pitchFamily="66" charset="0"/>
                </a:rPr>
                <a:t>3</a:t>
              </a:r>
              <a:endParaRPr lang="en-US" sz="2400" dirty="0" smtClean="0">
                <a:solidFill>
                  <a:schemeClr val="tx1"/>
                </a:solidFill>
                <a:latin typeface="Freestyle Script" pitchFamily="66" charset="0"/>
              </a:endParaRP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B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B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D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D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B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D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D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A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B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39" name="Text Box 76"/>
            <p:cNvSpPr txBox="1">
              <a:spLocks noChangeArrowheads="1"/>
            </p:cNvSpPr>
            <p:nvPr/>
          </p:nvSpPr>
          <p:spPr bwMode="auto">
            <a:xfrm>
              <a:off x="2590800" y="6003925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>
                  <a:solidFill>
                    <a:srgbClr val="FF3300"/>
                  </a:solidFill>
                  <a:sym typeface="Wingdings" pitchFamily="2" charset="2"/>
                </a:rPr>
                <a:t></a:t>
              </a:r>
            </a:p>
          </p:txBody>
        </p:sp>
        <p:sp>
          <p:nvSpPr>
            <p:cNvPr id="40" name="Text Box 76"/>
            <p:cNvSpPr txBox="1">
              <a:spLocks noChangeArrowheads="1"/>
            </p:cNvSpPr>
            <p:nvPr/>
          </p:nvSpPr>
          <p:spPr bwMode="auto">
            <a:xfrm>
              <a:off x="2590800" y="2209800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/>
                </a:rPr>
                <a:t>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  <p:sp>
          <p:nvSpPr>
            <p:cNvPr id="41" name="Text Box 76"/>
            <p:cNvSpPr txBox="1">
              <a:spLocks noChangeArrowheads="1"/>
            </p:cNvSpPr>
            <p:nvPr/>
          </p:nvSpPr>
          <p:spPr bwMode="auto">
            <a:xfrm>
              <a:off x="2590800" y="2651125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/>
                </a:rPr>
                <a:t>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  <p:sp>
          <p:nvSpPr>
            <p:cNvPr id="46" name="Text Box 76"/>
            <p:cNvSpPr txBox="1">
              <a:spLocks noChangeArrowheads="1"/>
            </p:cNvSpPr>
            <p:nvPr/>
          </p:nvSpPr>
          <p:spPr bwMode="auto">
            <a:xfrm>
              <a:off x="2590800" y="3048000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 pitchFamily="2" charset="2"/>
                </a:rPr>
                <a:t>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  <p:sp>
          <p:nvSpPr>
            <p:cNvPr id="47" name="Text Box 76"/>
            <p:cNvSpPr txBox="1">
              <a:spLocks noChangeArrowheads="1"/>
            </p:cNvSpPr>
            <p:nvPr/>
          </p:nvSpPr>
          <p:spPr bwMode="auto">
            <a:xfrm>
              <a:off x="2590800" y="3489325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/>
                </a:rPr>
                <a:t>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  <p:sp>
          <p:nvSpPr>
            <p:cNvPr id="48" name="Text Box 76"/>
            <p:cNvSpPr txBox="1">
              <a:spLocks noChangeArrowheads="1"/>
            </p:cNvSpPr>
            <p:nvPr/>
          </p:nvSpPr>
          <p:spPr bwMode="auto">
            <a:xfrm>
              <a:off x="2590800" y="4708525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/>
                </a:rPr>
                <a:t>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  <p:sp>
          <p:nvSpPr>
            <p:cNvPr id="49" name="Text Box 76"/>
            <p:cNvSpPr txBox="1">
              <a:spLocks noChangeArrowheads="1"/>
            </p:cNvSpPr>
            <p:nvPr/>
          </p:nvSpPr>
          <p:spPr bwMode="auto">
            <a:xfrm>
              <a:off x="2590800" y="5149850"/>
              <a:ext cx="685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 pitchFamily="2" charset="2"/>
                </a:rPr>
                <a:t></a:t>
              </a:r>
            </a:p>
          </p:txBody>
        </p:sp>
        <p:sp>
          <p:nvSpPr>
            <p:cNvPr id="50" name="Text Box 76"/>
            <p:cNvSpPr txBox="1">
              <a:spLocks noChangeArrowheads="1"/>
            </p:cNvSpPr>
            <p:nvPr/>
          </p:nvSpPr>
          <p:spPr bwMode="auto">
            <a:xfrm>
              <a:off x="2590800" y="5607050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/>
                </a:rPr>
                <a:t>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  <p:sp>
          <p:nvSpPr>
            <p:cNvPr id="51" name="Text Box 76"/>
            <p:cNvSpPr txBox="1">
              <a:spLocks noChangeArrowheads="1"/>
            </p:cNvSpPr>
            <p:nvPr/>
          </p:nvSpPr>
          <p:spPr bwMode="auto">
            <a:xfrm>
              <a:off x="2590800" y="3886200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 pitchFamily="2" charset="2"/>
                </a:rPr>
                <a:t>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  <p:sp>
          <p:nvSpPr>
            <p:cNvPr id="52" name="Text Box 76"/>
            <p:cNvSpPr txBox="1">
              <a:spLocks noChangeArrowheads="1"/>
            </p:cNvSpPr>
            <p:nvPr/>
          </p:nvSpPr>
          <p:spPr bwMode="auto">
            <a:xfrm>
              <a:off x="2590800" y="4327525"/>
              <a:ext cx="685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 pitchFamily="2" charset="2"/>
                </a:rPr>
                <a:t>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724400" y="1524000"/>
            <a:ext cx="3124200" cy="5181600"/>
            <a:chOff x="1253276" y="1524000"/>
            <a:chExt cx="3022446" cy="5181600"/>
          </a:xfrm>
        </p:grpSpPr>
        <p:sp>
          <p:nvSpPr>
            <p:cNvPr id="56" name="Folded Corner 55"/>
            <p:cNvSpPr/>
            <p:nvPr/>
          </p:nvSpPr>
          <p:spPr>
            <a:xfrm>
              <a:off x="1253276" y="1524000"/>
              <a:ext cx="3022446" cy="5181600"/>
            </a:xfrm>
            <a:prstGeom prst="foldedCorne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4000"/>
                </a:lnSpc>
              </a:pPr>
              <a:r>
                <a:rPr lang="en-US" sz="2400" dirty="0" smtClean="0">
                  <a:solidFill>
                    <a:schemeClr val="tx1"/>
                  </a:solidFill>
                </a:rPr>
                <a:t>Name: </a:t>
              </a:r>
              <a:r>
                <a:rPr lang="en-US" sz="2400" u="sng" dirty="0" smtClean="0">
                  <a:solidFill>
                    <a:schemeClr val="tx1"/>
                  </a:solidFill>
                </a:rPr>
                <a:t>John </a:t>
              </a:r>
              <a:r>
                <a:rPr lang="en-US" sz="2400" dirty="0" smtClean="0">
                  <a:solidFill>
                    <a:schemeClr val="tx1"/>
                  </a:solidFill>
                </a:rPr>
                <a:t>Score:</a:t>
              </a:r>
              <a:r>
                <a:rPr lang="en-US" sz="6600" dirty="0" smtClean="0">
                  <a:solidFill>
                    <a:schemeClr val="tx1"/>
                  </a:solidFill>
                  <a:latin typeface="Freestyle Script" pitchFamily="66" charset="0"/>
                </a:rPr>
                <a:t>1</a:t>
              </a:r>
              <a:endParaRPr lang="en-US" sz="2400" dirty="0" smtClean="0">
                <a:solidFill>
                  <a:schemeClr val="tx1"/>
                </a:solidFill>
                <a:latin typeface="Freestyle Script" pitchFamily="66" charset="0"/>
              </a:endParaRP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B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B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D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D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B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C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C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D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E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57" name="Text Box 76"/>
            <p:cNvSpPr txBox="1">
              <a:spLocks noChangeArrowheads="1"/>
            </p:cNvSpPr>
            <p:nvPr/>
          </p:nvSpPr>
          <p:spPr bwMode="auto">
            <a:xfrm>
              <a:off x="2590800" y="6003925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/>
                </a:rPr>
                <a:t>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  <p:sp>
          <p:nvSpPr>
            <p:cNvPr id="58" name="Text Box 76"/>
            <p:cNvSpPr txBox="1">
              <a:spLocks noChangeArrowheads="1"/>
            </p:cNvSpPr>
            <p:nvPr/>
          </p:nvSpPr>
          <p:spPr bwMode="auto">
            <a:xfrm>
              <a:off x="2590800" y="2209800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/>
                </a:rPr>
                <a:t>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  <p:sp>
          <p:nvSpPr>
            <p:cNvPr id="59" name="Text Box 76"/>
            <p:cNvSpPr txBox="1">
              <a:spLocks noChangeArrowheads="1"/>
            </p:cNvSpPr>
            <p:nvPr/>
          </p:nvSpPr>
          <p:spPr bwMode="auto">
            <a:xfrm>
              <a:off x="2590800" y="2651125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/>
                </a:rPr>
                <a:t>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  <p:sp>
          <p:nvSpPr>
            <p:cNvPr id="60" name="Text Box 76"/>
            <p:cNvSpPr txBox="1">
              <a:spLocks noChangeArrowheads="1"/>
            </p:cNvSpPr>
            <p:nvPr/>
          </p:nvSpPr>
          <p:spPr bwMode="auto">
            <a:xfrm>
              <a:off x="2590800" y="3048000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 pitchFamily="2" charset="2"/>
                </a:rPr>
                <a:t>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  <p:sp>
          <p:nvSpPr>
            <p:cNvPr id="61" name="Text Box 76"/>
            <p:cNvSpPr txBox="1">
              <a:spLocks noChangeArrowheads="1"/>
            </p:cNvSpPr>
            <p:nvPr/>
          </p:nvSpPr>
          <p:spPr bwMode="auto">
            <a:xfrm>
              <a:off x="2590800" y="3489325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/>
                </a:rPr>
                <a:t>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  <p:sp>
          <p:nvSpPr>
            <p:cNvPr id="62" name="Text Box 76"/>
            <p:cNvSpPr txBox="1">
              <a:spLocks noChangeArrowheads="1"/>
            </p:cNvSpPr>
            <p:nvPr/>
          </p:nvSpPr>
          <p:spPr bwMode="auto">
            <a:xfrm>
              <a:off x="2590800" y="4708525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/>
                </a:rPr>
                <a:t>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  <p:sp>
          <p:nvSpPr>
            <p:cNvPr id="63" name="Text Box 76"/>
            <p:cNvSpPr txBox="1">
              <a:spLocks noChangeArrowheads="1"/>
            </p:cNvSpPr>
            <p:nvPr/>
          </p:nvSpPr>
          <p:spPr bwMode="auto">
            <a:xfrm>
              <a:off x="2590800" y="5149850"/>
              <a:ext cx="685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/>
                </a:rPr>
                <a:t>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  <p:sp>
          <p:nvSpPr>
            <p:cNvPr id="64" name="Text Box 76"/>
            <p:cNvSpPr txBox="1">
              <a:spLocks noChangeArrowheads="1"/>
            </p:cNvSpPr>
            <p:nvPr/>
          </p:nvSpPr>
          <p:spPr bwMode="auto">
            <a:xfrm>
              <a:off x="2590800" y="5607050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/>
                </a:rPr>
                <a:t>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  <p:sp>
          <p:nvSpPr>
            <p:cNvPr id="65" name="Text Box 76"/>
            <p:cNvSpPr txBox="1">
              <a:spLocks noChangeArrowheads="1"/>
            </p:cNvSpPr>
            <p:nvPr/>
          </p:nvSpPr>
          <p:spPr bwMode="auto">
            <a:xfrm>
              <a:off x="2590800" y="3886200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 pitchFamily="2" charset="2"/>
                </a:rPr>
                <a:t>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  <p:sp>
          <p:nvSpPr>
            <p:cNvPr id="66" name="Text Box 76"/>
            <p:cNvSpPr txBox="1">
              <a:spLocks noChangeArrowheads="1"/>
            </p:cNvSpPr>
            <p:nvPr/>
          </p:nvSpPr>
          <p:spPr bwMode="auto">
            <a:xfrm>
              <a:off x="2590800" y="4327525"/>
              <a:ext cx="685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/>
                </a:rPr>
                <a:t>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</p:grpSp>
      <p:cxnSp>
        <p:nvCxnSpPr>
          <p:cNvPr id="67" name="Straight Connector 66"/>
          <p:cNvCxnSpPr/>
          <p:nvPr/>
        </p:nvCxnSpPr>
        <p:spPr>
          <a:xfrm>
            <a:off x="457200" y="4419600"/>
            <a:ext cx="8458200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Copying?—Different Accuracy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533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Alice copies from John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655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5400"/>
            <a:ext cx="9906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594" y="1066800"/>
            <a:ext cx="125940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4"/>
          <p:cNvGrpSpPr/>
          <p:nvPr/>
        </p:nvGrpSpPr>
        <p:grpSpPr>
          <a:xfrm>
            <a:off x="4724400" y="1524000"/>
            <a:ext cx="3124200" cy="5187811"/>
            <a:chOff x="1371600" y="1524000"/>
            <a:chExt cx="3124200" cy="5187811"/>
          </a:xfrm>
        </p:grpSpPr>
        <p:sp>
          <p:nvSpPr>
            <p:cNvPr id="26" name="Folded Corner 25"/>
            <p:cNvSpPr/>
            <p:nvPr/>
          </p:nvSpPr>
          <p:spPr>
            <a:xfrm>
              <a:off x="1371600" y="1524000"/>
              <a:ext cx="3124200" cy="5181600"/>
            </a:xfrm>
            <a:prstGeom prst="foldedCorne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4000"/>
                </a:lnSpc>
              </a:pPr>
              <a:r>
                <a:rPr lang="en-US" sz="2400" dirty="0" smtClean="0">
                  <a:solidFill>
                    <a:schemeClr val="tx1"/>
                  </a:solidFill>
                </a:rPr>
                <a:t>Name: </a:t>
              </a:r>
              <a:r>
                <a:rPr lang="en-US" sz="2400" u="sng" dirty="0" smtClean="0">
                  <a:solidFill>
                    <a:schemeClr val="tx1"/>
                  </a:solidFill>
                </a:rPr>
                <a:t>John </a:t>
              </a:r>
              <a:r>
                <a:rPr lang="en-US" sz="2400" dirty="0" smtClean="0">
                  <a:solidFill>
                    <a:schemeClr val="tx1"/>
                  </a:solidFill>
                </a:rPr>
                <a:t>Score: </a:t>
              </a:r>
              <a:r>
                <a:rPr lang="en-US" sz="6600" dirty="0" smtClean="0">
                  <a:solidFill>
                    <a:schemeClr val="tx1"/>
                  </a:solidFill>
                  <a:latin typeface="Freestyle Script" pitchFamily="66" charset="0"/>
                </a:rPr>
                <a:t>1</a:t>
              </a:r>
              <a:endParaRPr lang="en-US" sz="2400" dirty="0" smtClean="0">
                <a:solidFill>
                  <a:schemeClr val="tx1"/>
                </a:solidFill>
                <a:latin typeface="Freestyle Script" pitchFamily="66" charset="0"/>
              </a:endParaRP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A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B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B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D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A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C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C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D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E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28" name="Text Box 76"/>
            <p:cNvSpPr txBox="1">
              <a:spLocks noChangeArrowheads="1"/>
            </p:cNvSpPr>
            <p:nvPr/>
          </p:nvSpPr>
          <p:spPr bwMode="auto">
            <a:xfrm>
              <a:off x="2590800" y="6003925"/>
              <a:ext cx="685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/>
                </a:rPr>
                <a:t></a:t>
              </a:r>
              <a:endParaRPr lang="en-US" sz="4000" dirty="0" smtClean="0">
                <a:solidFill>
                  <a:srgbClr val="FF3300"/>
                </a:solidFill>
                <a:sym typeface="Wingdings" pitchFamily="2" charset="2"/>
              </a:endParaRPr>
            </a:p>
          </p:txBody>
        </p:sp>
        <p:sp>
          <p:nvSpPr>
            <p:cNvPr id="29" name="Text Box 76"/>
            <p:cNvSpPr txBox="1">
              <a:spLocks noChangeArrowheads="1"/>
            </p:cNvSpPr>
            <p:nvPr/>
          </p:nvSpPr>
          <p:spPr bwMode="auto">
            <a:xfrm>
              <a:off x="2590800" y="2209800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>
                  <a:solidFill>
                    <a:srgbClr val="FF3300"/>
                  </a:solidFill>
                  <a:sym typeface="Wingdings" pitchFamily="2" charset="2"/>
                </a:rPr>
                <a:t></a:t>
              </a:r>
            </a:p>
          </p:txBody>
        </p:sp>
        <p:sp>
          <p:nvSpPr>
            <p:cNvPr id="36" name="Text Box 76"/>
            <p:cNvSpPr txBox="1">
              <a:spLocks noChangeArrowheads="1"/>
            </p:cNvSpPr>
            <p:nvPr/>
          </p:nvSpPr>
          <p:spPr bwMode="auto">
            <a:xfrm>
              <a:off x="2590800" y="2651125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/>
                </a:rPr>
                <a:t>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  <p:sp>
          <p:nvSpPr>
            <p:cNvPr id="38" name="Text Box 76"/>
            <p:cNvSpPr txBox="1">
              <a:spLocks noChangeArrowheads="1"/>
            </p:cNvSpPr>
            <p:nvPr/>
          </p:nvSpPr>
          <p:spPr bwMode="auto">
            <a:xfrm>
              <a:off x="2590800" y="3048000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/>
                </a:rPr>
                <a:t>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  <p:sp>
          <p:nvSpPr>
            <p:cNvPr id="44" name="Text Box 76"/>
            <p:cNvSpPr txBox="1">
              <a:spLocks noChangeArrowheads="1"/>
            </p:cNvSpPr>
            <p:nvPr/>
          </p:nvSpPr>
          <p:spPr bwMode="auto">
            <a:xfrm>
              <a:off x="2590800" y="3489325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/>
                </a:rPr>
                <a:t>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  <p:sp>
          <p:nvSpPr>
            <p:cNvPr id="45" name="Text Box 76"/>
            <p:cNvSpPr txBox="1">
              <a:spLocks noChangeArrowheads="1"/>
            </p:cNvSpPr>
            <p:nvPr/>
          </p:nvSpPr>
          <p:spPr bwMode="auto">
            <a:xfrm>
              <a:off x="2590800" y="4708525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/>
                </a:rPr>
                <a:t>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  <p:sp>
          <p:nvSpPr>
            <p:cNvPr id="50" name="Text Box 76"/>
            <p:cNvSpPr txBox="1">
              <a:spLocks noChangeArrowheads="1"/>
            </p:cNvSpPr>
            <p:nvPr/>
          </p:nvSpPr>
          <p:spPr bwMode="auto">
            <a:xfrm>
              <a:off x="2590800" y="5149850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/>
                </a:rPr>
                <a:t>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  <p:sp>
          <p:nvSpPr>
            <p:cNvPr id="51" name="Text Box 76"/>
            <p:cNvSpPr txBox="1">
              <a:spLocks noChangeArrowheads="1"/>
            </p:cNvSpPr>
            <p:nvPr/>
          </p:nvSpPr>
          <p:spPr bwMode="auto">
            <a:xfrm>
              <a:off x="2590800" y="5607050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/>
                </a:rPr>
                <a:t>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  <p:sp>
          <p:nvSpPr>
            <p:cNvPr id="52" name="Text Box 76"/>
            <p:cNvSpPr txBox="1">
              <a:spLocks noChangeArrowheads="1"/>
            </p:cNvSpPr>
            <p:nvPr/>
          </p:nvSpPr>
          <p:spPr bwMode="auto">
            <a:xfrm>
              <a:off x="2590800" y="3886200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/>
                </a:rPr>
                <a:t>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  <p:sp>
          <p:nvSpPr>
            <p:cNvPr id="54" name="Text Box 76"/>
            <p:cNvSpPr txBox="1">
              <a:spLocks noChangeArrowheads="1"/>
            </p:cNvSpPr>
            <p:nvPr/>
          </p:nvSpPr>
          <p:spPr bwMode="auto">
            <a:xfrm>
              <a:off x="2590800" y="4327525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/>
                </a:rPr>
                <a:t>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295400" y="1524000"/>
            <a:ext cx="3124200" cy="5181600"/>
            <a:chOff x="1295400" y="1524000"/>
            <a:chExt cx="3124200" cy="5181600"/>
          </a:xfrm>
        </p:grpSpPr>
        <p:sp>
          <p:nvSpPr>
            <p:cNvPr id="57" name="Folded Corner 56"/>
            <p:cNvSpPr/>
            <p:nvPr/>
          </p:nvSpPr>
          <p:spPr>
            <a:xfrm>
              <a:off x="1295400" y="1524000"/>
              <a:ext cx="3124200" cy="5181600"/>
            </a:xfrm>
            <a:prstGeom prst="foldedCorne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4000"/>
                </a:lnSpc>
              </a:pPr>
              <a:r>
                <a:rPr lang="en-US" sz="2400" dirty="0" smtClean="0">
                  <a:solidFill>
                    <a:schemeClr val="tx1"/>
                  </a:solidFill>
                </a:rPr>
                <a:t>Name: </a:t>
              </a:r>
              <a:r>
                <a:rPr lang="en-US" sz="2400" u="sng" dirty="0" smtClean="0">
                  <a:solidFill>
                    <a:schemeClr val="tx1"/>
                  </a:solidFill>
                </a:rPr>
                <a:t>Alice </a:t>
              </a:r>
              <a:r>
                <a:rPr lang="en-US" sz="2400" dirty="0" smtClean="0">
                  <a:solidFill>
                    <a:schemeClr val="tx1"/>
                  </a:solidFill>
                </a:rPr>
                <a:t>Score: </a:t>
              </a:r>
              <a:r>
                <a:rPr lang="en-US" sz="6600" dirty="0" smtClean="0">
                  <a:solidFill>
                    <a:schemeClr val="tx1"/>
                  </a:solidFill>
                  <a:latin typeface="Freestyle Script" pitchFamily="66" charset="0"/>
                </a:rPr>
                <a:t>3</a:t>
              </a:r>
              <a:endParaRPr lang="en-US" sz="2400" dirty="0" smtClean="0">
                <a:solidFill>
                  <a:schemeClr val="tx1"/>
                </a:solidFill>
                <a:latin typeface="Freestyle Script" pitchFamily="66" charset="0"/>
              </a:endParaRP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A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B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B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D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A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D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B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A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B</a:t>
              </a:r>
            </a:p>
            <a:p>
              <a:pPr marL="457200" indent="-457200">
                <a:lnSpc>
                  <a:spcPct val="114000"/>
                </a:lnSpc>
                <a:buFont typeface="+mj-lt"/>
                <a:buAutoNum type="arabicPeriod"/>
              </a:pPr>
              <a:r>
                <a:rPr lang="en-US" sz="2400" dirty="0" smtClean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58" name="Text Box 76"/>
            <p:cNvSpPr txBox="1">
              <a:spLocks noChangeArrowheads="1"/>
            </p:cNvSpPr>
            <p:nvPr/>
          </p:nvSpPr>
          <p:spPr bwMode="auto">
            <a:xfrm>
              <a:off x="2590800" y="6003925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>
                  <a:solidFill>
                    <a:srgbClr val="FF3300"/>
                  </a:solidFill>
                  <a:sym typeface="Wingdings" pitchFamily="2" charset="2"/>
                </a:rPr>
                <a:t></a:t>
              </a:r>
            </a:p>
          </p:txBody>
        </p:sp>
        <p:sp>
          <p:nvSpPr>
            <p:cNvPr id="59" name="Text Box 76"/>
            <p:cNvSpPr txBox="1">
              <a:spLocks noChangeArrowheads="1"/>
            </p:cNvSpPr>
            <p:nvPr/>
          </p:nvSpPr>
          <p:spPr bwMode="auto">
            <a:xfrm>
              <a:off x="2590800" y="2209800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>
                  <a:solidFill>
                    <a:srgbClr val="FF3300"/>
                  </a:solidFill>
                  <a:sym typeface="Wingdings" pitchFamily="2" charset="2"/>
                </a:rPr>
                <a:t></a:t>
              </a:r>
            </a:p>
          </p:txBody>
        </p:sp>
        <p:sp>
          <p:nvSpPr>
            <p:cNvPr id="60" name="Text Box 76"/>
            <p:cNvSpPr txBox="1">
              <a:spLocks noChangeArrowheads="1"/>
            </p:cNvSpPr>
            <p:nvPr/>
          </p:nvSpPr>
          <p:spPr bwMode="auto">
            <a:xfrm>
              <a:off x="2590800" y="2651125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/>
                </a:rPr>
                <a:t>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  <p:sp>
          <p:nvSpPr>
            <p:cNvPr id="61" name="Text Box 76"/>
            <p:cNvSpPr txBox="1">
              <a:spLocks noChangeArrowheads="1"/>
            </p:cNvSpPr>
            <p:nvPr/>
          </p:nvSpPr>
          <p:spPr bwMode="auto">
            <a:xfrm>
              <a:off x="2590800" y="3048000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/>
                </a:rPr>
                <a:t>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  <p:sp>
          <p:nvSpPr>
            <p:cNvPr id="62" name="Text Box 76"/>
            <p:cNvSpPr txBox="1">
              <a:spLocks noChangeArrowheads="1"/>
            </p:cNvSpPr>
            <p:nvPr/>
          </p:nvSpPr>
          <p:spPr bwMode="auto">
            <a:xfrm>
              <a:off x="2590800" y="3489325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/>
                </a:rPr>
                <a:t>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  <p:sp>
          <p:nvSpPr>
            <p:cNvPr id="63" name="Text Box 76"/>
            <p:cNvSpPr txBox="1">
              <a:spLocks noChangeArrowheads="1"/>
            </p:cNvSpPr>
            <p:nvPr/>
          </p:nvSpPr>
          <p:spPr bwMode="auto">
            <a:xfrm>
              <a:off x="2590800" y="4708525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 pitchFamily="2" charset="2"/>
                </a:rPr>
                <a:t></a:t>
              </a:r>
            </a:p>
          </p:txBody>
        </p:sp>
        <p:sp>
          <p:nvSpPr>
            <p:cNvPr id="64" name="Text Box 76"/>
            <p:cNvSpPr txBox="1">
              <a:spLocks noChangeArrowheads="1"/>
            </p:cNvSpPr>
            <p:nvPr/>
          </p:nvSpPr>
          <p:spPr bwMode="auto">
            <a:xfrm>
              <a:off x="2590800" y="5149850"/>
              <a:ext cx="685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 pitchFamily="2" charset="2"/>
                </a:rPr>
                <a:t></a:t>
              </a:r>
            </a:p>
          </p:txBody>
        </p:sp>
        <p:sp>
          <p:nvSpPr>
            <p:cNvPr id="65" name="Text Box 76"/>
            <p:cNvSpPr txBox="1">
              <a:spLocks noChangeArrowheads="1"/>
            </p:cNvSpPr>
            <p:nvPr/>
          </p:nvSpPr>
          <p:spPr bwMode="auto">
            <a:xfrm>
              <a:off x="2590800" y="5607050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 pitchFamily="2" charset="2"/>
                </a:rPr>
                <a:t></a:t>
              </a:r>
            </a:p>
          </p:txBody>
        </p:sp>
        <p:sp>
          <p:nvSpPr>
            <p:cNvPr id="66" name="Text Box 76"/>
            <p:cNvSpPr txBox="1">
              <a:spLocks noChangeArrowheads="1"/>
            </p:cNvSpPr>
            <p:nvPr/>
          </p:nvSpPr>
          <p:spPr bwMode="auto">
            <a:xfrm>
              <a:off x="2590800" y="3886200"/>
              <a:ext cx="685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/>
                </a:rPr>
                <a:t></a:t>
              </a:r>
              <a:endParaRPr lang="en-US" sz="4000" dirty="0">
                <a:solidFill>
                  <a:srgbClr val="FF3300"/>
                </a:solidFill>
                <a:sym typeface="Wingdings" pitchFamily="2" charset="2"/>
              </a:endParaRPr>
            </a:p>
          </p:txBody>
        </p:sp>
        <p:sp>
          <p:nvSpPr>
            <p:cNvPr id="67" name="Text Box 76"/>
            <p:cNvSpPr txBox="1">
              <a:spLocks noChangeArrowheads="1"/>
            </p:cNvSpPr>
            <p:nvPr/>
          </p:nvSpPr>
          <p:spPr bwMode="auto">
            <a:xfrm>
              <a:off x="2590800" y="4327525"/>
              <a:ext cx="685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dirty="0" smtClean="0">
                  <a:solidFill>
                    <a:srgbClr val="FF3300"/>
                  </a:solidFill>
                  <a:sym typeface="Wingdings" pitchFamily="2" charset="2"/>
                </a:rPr>
                <a:t></a:t>
              </a:r>
            </a:p>
          </p:txBody>
        </p:sp>
      </p:grpSp>
      <p:cxnSp>
        <p:nvCxnSpPr>
          <p:cNvPr id="69" name="Straight Connector 68"/>
          <p:cNvCxnSpPr/>
          <p:nvPr/>
        </p:nvCxnSpPr>
        <p:spPr>
          <a:xfrm>
            <a:off x="457200" y="4419600"/>
            <a:ext cx="8458200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267200" y="15240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/>
          <a:lstStyle/>
          <a:p>
            <a:r>
              <a:rPr lang="en-US" dirty="0" smtClean="0"/>
              <a:t>Bayesian Analysis – Basic</a:t>
            </a:r>
            <a:endParaRPr lang="en-US" sz="3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24000" y="1062335"/>
            <a:ext cx="6553200" cy="1833265"/>
            <a:chOff x="1524000" y="1062335"/>
            <a:chExt cx="6553200" cy="1833265"/>
          </a:xfrm>
        </p:grpSpPr>
        <p:sp>
          <p:nvSpPr>
            <p:cNvPr id="4" name="Oval 3"/>
            <p:cNvSpPr/>
            <p:nvPr/>
          </p:nvSpPr>
          <p:spPr>
            <a:xfrm>
              <a:off x="1524000" y="1295400"/>
              <a:ext cx="6172200" cy="16002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2209800" y="1905000"/>
              <a:ext cx="480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8000" y="1447800"/>
              <a:ext cx="312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Different  Values  </a:t>
              </a:r>
              <a:r>
                <a:rPr lang="en-US" sz="2400" b="1" dirty="0" err="1" smtClean="0"/>
                <a:t>O.A</a:t>
              </a:r>
              <a:r>
                <a:rPr lang="en-US" sz="2400" b="1" baseline="-25000" dirty="0" err="1" smtClean="0"/>
                <a:t>d</a:t>
              </a:r>
              <a:endParaRPr lang="en-US" sz="2400" b="1" baseline="-25000" dirty="0" smtClean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95600" y="2362200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TRUE  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O.A</a:t>
              </a:r>
              <a:r>
                <a:rPr lang="en-US" sz="2400" b="1" baseline="-25000" dirty="0" err="1" smtClean="0">
                  <a:solidFill>
                    <a:schemeClr val="bg1"/>
                  </a:solidFill>
                </a:rPr>
                <a:t>t</a:t>
              </a:r>
              <a:endParaRPr lang="en-US" b="1" baseline="-25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48400" y="1062335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S1 </a:t>
              </a:r>
              <a:r>
                <a:rPr lang="en-US" sz="2400" dirty="0" smtClean="0">
                  <a:sym typeface="Symbol"/>
                </a:rPr>
                <a:t> S2</a:t>
              </a:r>
              <a:endParaRPr lang="en-US" sz="2400" dirty="0"/>
            </a:p>
          </p:txBody>
        </p:sp>
        <p:cxnSp>
          <p:nvCxnSpPr>
            <p:cNvPr id="14" name="Straight Connector 13"/>
            <p:cNvCxnSpPr>
              <a:stCxn id="5" idx="4"/>
              <a:endCxn id="8" idx="2"/>
            </p:cNvCxnSpPr>
            <p:nvPr/>
          </p:nvCxnSpPr>
          <p:spPr>
            <a:xfrm rot="5400000" flipH="1">
              <a:off x="4155132" y="2364433"/>
              <a:ext cx="909935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648200" y="23622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FALSE 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O.A</a:t>
              </a:r>
              <a:r>
                <a:rPr lang="en-US" sz="2400" b="1" baseline="-25000" dirty="0" err="1" smtClean="0">
                  <a:solidFill>
                    <a:schemeClr val="bg1"/>
                  </a:solidFill>
                </a:rPr>
                <a:t>f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33800" y="19812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Same Values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Content Placeholder 2"/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8382000" cy="3810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Observation: </a:t>
            </a:r>
            <a:r>
              <a:rPr lang="az-Cyrl-AZ" altLang="zh-CN" sz="2800" dirty="0" smtClean="0">
                <a:ea typeface="SimSun" pitchFamily="2" charset="-122"/>
              </a:rPr>
              <a:t>Ф</a:t>
            </a:r>
            <a:endParaRPr lang="en-US" altLang="zh-CN" sz="2800" dirty="0" smtClean="0">
              <a:ea typeface="SimSun" pitchFamily="2" charset="-122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Goal: Pr(S1</a:t>
            </a:r>
            <a:r>
              <a:rPr lang="en-US" altLang="zh-CN" sz="2800" dirty="0" smtClean="0">
                <a:ea typeface="SimSun" pitchFamily="2" charset="-122"/>
                <a:sym typeface="Symbol"/>
              </a:rPr>
              <a:t>S2|</a:t>
            </a:r>
            <a:r>
              <a:rPr lang="az-Cyrl-AZ" altLang="zh-CN" sz="2800" dirty="0" smtClean="0">
                <a:ea typeface="SimSun" pitchFamily="2" charset="-122"/>
              </a:rPr>
              <a:t> Ф</a:t>
            </a:r>
            <a:r>
              <a:rPr lang="en-US" altLang="zh-CN" sz="2800" dirty="0" smtClean="0">
                <a:ea typeface="SimSun" pitchFamily="2" charset="-122"/>
              </a:rPr>
              <a:t>), Pr(S1</a:t>
            </a:r>
            <a:r>
              <a:rPr lang="en-US" altLang="zh-CN" sz="2800" dirty="0" smtClean="0">
                <a:ea typeface="SimSun" pitchFamily="2" charset="-122"/>
                <a:sym typeface="Symbol"/>
              </a:rPr>
              <a:t>S2|</a:t>
            </a:r>
            <a:r>
              <a:rPr lang="az-Cyrl-AZ" altLang="zh-CN" sz="2800" dirty="0" smtClean="0">
                <a:ea typeface="SimSun" pitchFamily="2" charset="-122"/>
              </a:rPr>
              <a:t> Ф</a:t>
            </a:r>
            <a:r>
              <a:rPr lang="en-US" altLang="zh-CN" sz="2800" dirty="0" smtClean="0">
                <a:ea typeface="SimSun" pitchFamily="2" charset="-122"/>
              </a:rPr>
              <a:t>) (sum up to 1)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According to the </a:t>
            </a:r>
            <a:r>
              <a:rPr lang="en-US" altLang="zh-CN" sz="2800" dirty="0" err="1" smtClean="0">
                <a:ea typeface="SimSun" pitchFamily="2" charset="-122"/>
              </a:rPr>
              <a:t>Bayes</a:t>
            </a:r>
            <a:r>
              <a:rPr lang="en-US" altLang="zh-CN" sz="2800" dirty="0" smtClean="0">
                <a:ea typeface="SimSun" pitchFamily="2" charset="-122"/>
              </a:rPr>
              <a:t> Rule, we need to know</a:t>
            </a:r>
          </a:p>
          <a:p>
            <a:r>
              <a:rPr lang="en-US" altLang="zh-CN" sz="2800" dirty="0" smtClean="0">
                <a:ea typeface="SimSun" pitchFamily="2" charset="-122"/>
              </a:rPr>
              <a:t>	Pr(</a:t>
            </a:r>
            <a:r>
              <a:rPr lang="az-Cyrl-AZ" altLang="zh-CN" sz="2800" dirty="0" smtClean="0">
                <a:ea typeface="SimSun" pitchFamily="2" charset="-122"/>
              </a:rPr>
              <a:t>Ф</a:t>
            </a:r>
            <a:r>
              <a:rPr lang="en-US" altLang="zh-CN" sz="2800" dirty="0" smtClean="0">
                <a:ea typeface="SimSun" pitchFamily="2" charset="-122"/>
              </a:rPr>
              <a:t>|S1</a:t>
            </a:r>
            <a:r>
              <a:rPr lang="en-US" altLang="zh-CN" sz="2800" dirty="0" smtClean="0">
                <a:ea typeface="SimSun" pitchFamily="2" charset="-122"/>
                <a:sym typeface="Symbol"/>
              </a:rPr>
              <a:t>S2), Pr(</a:t>
            </a:r>
            <a:r>
              <a:rPr lang="az-Cyrl-AZ" altLang="zh-CN" sz="2800" dirty="0" smtClean="0">
                <a:ea typeface="SimSun" pitchFamily="2" charset="-122"/>
              </a:rPr>
              <a:t>Ф</a:t>
            </a:r>
            <a:r>
              <a:rPr lang="en-US" altLang="zh-CN" sz="2800" dirty="0" smtClean="0">
                <a:ea typeface="SimSun" pitchFamily="2" charset="-122"/>
              </a:rPr>
              <a:t>|S1</a:t>
            </a:r>
            <a:r>
              <a:rPr lang="en-US" altLang="zh-CN" sz="2800" dirty="0" smtClean="0">
                <a:ea typeface="SimSun" pitchFamily="2" charset="-122"/>
                <a:sym typeface="Symbol"/>
              </a:rPr>
              <a:t>S2)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  <a:sym typeface="Symbol"/>
              </a:rPr>
              <a:t>Key: computing </a:t>
            </a:r>
            <a:r>
              <a:rPr lang="en-US" altLang="zh-CN" sz="2800" dirty="0" smtClean="0">
                <a:ea typeface="SimSun" pitchFamily="2" charset="-122"/>
              </a:rPr>
              <a:t>Pr(</a:t>
            </a:r>
            <a:r>
              <a:rPr lang="az-Cyrl-AZ" altLang="zh-CN" sz="2800" dirty="0" smtClean="0">
                <a:ea typeface="SimSun" pitchFamily="2" charset="-122"/>
              </a:rPr>
              <a:t>Ф</a:t>
            </a:r>
            <a:r>
              <a:rPr lang="en-US" altLang="zh-CN" sz="2800" baseline="-25000" dirty="0" smtClean="0">
                <a:ea typeface="SimSun" pitchFamily="2" charset="-122"/>
              </a:rPr>
              <a:t>O.A</a:t>
            </a:r>
            <a:r>
              <a:rPr lang="en-US" altLang="zh-CN" sz="2800" dirty="0" smtClean="0">
                <a:ea typeface="SimSun" pitchFamily="2" charset="-122"/>
              </a:rPr>
              <a:t>|S1</a:t>
            </a:r>
            <a:r>
              <a:rPr lang="en-US" altLang="zh-CN" sz="2800" dirty="0" smtClean="0">
                <a:ea typeface="SimSun" pitchFamily="2" charset="-122"/>
                <a:sym typeface="Symbol"/>
              </a:rPr>
              <a:t>S2), Pr(</a:t>
            </a:r>
            <a:r>
              <a:rPr lang="az-Cyrl-AZ" altLang="zh-CN" sz="2800" dirty="0" smtClean="0">
                <a:ea typeface="SimSun" pitchFamily="2" charset="-122"/>
              </a:rPr>
              <a:t>Ф</a:t>
            </a:r>
            <a:r>
              <a:rPr lang="en-US" altLang="zh-CN" sz="2800" baseline="-25000" dirty="0" smtClean="0">
                <a:ea typeface="SimSun" pitchFamily="2" charset="-122"/>
              </a:rPr>
              <a:t>O.A</a:t>
            </a:r>
            <a:r>
              <a:rPr lang="en-US" altLang="zh-CN" sz="2800" dirty="0" smtClean="0">
                <a:ea typeface="SimSun" pitchFamily="2" charset="-122"/>
              </a:rPr>
              <a:t>|S1</a:t>
            </a:r>
            <a:r>
              <a:rPr lang="en-US" altLang="zh-CN" sz="2800" dirty="0" smtClean="0">
                <a:ea typeface="SimSun" pitchFamily="2" charset="-122"/>
                <a:sym typeface="Symbol"/>
              </a:rPr>
              <a:t>S2) </a:t>
            </a:r>
            <a:br>
              <a:rPr lang="en-US" altLang="zh-CN" sz="2800" dirty="0" smtClean="0">
                <a:ea typeface="SimSun" pitchFamily="2" charset="-122"/>
                <a:sym typeface="Symbol"/>
              </a:rPr>
            </a:br>
            <a:r>
              <a:rPr lang="en-US" altLang="zh-CN" sz="2800" dirty="0" smtClean="0">
                <a:ea typeface="SimSun" pitchFamily="2" charset="-122"/>
                <a:sym typeface="Symbol"/>
              </a:rPr>
              <a:t>	for each O.A</a:t>
            </a:r>
            <a:r>
              <a:rPr lang="en-US" sz="2800" dirty="0" smtClean="0"/>
              <a:t>S1 </a:t>
            </a:r>
            <a:r>
              <a:rPr lang="en-US" sz="2800" dirty="0" smtClean="0">
                <a:sym typeface="Symbol"/>
              </a:rPr>
              <a:t> S2</a:t>
            </a:r>
            <a:endParaRPr lang="en-US" sz="2800" dirty="0" smtClean="0"/>
          </a:p>
          <a:p>
            <a:endParaRPr lang="en-US" altLang="zh-CN" sz="2800" dirty="0" smtClean="0">
              <a:latin typeface="Blackadder ITC" pitchFamily="82" charset="0"/>
              <a:ea typeface="SimSun" pitchFamily="2" charset="-122"/>
              <a:sym typeface="Symbol"/>
            </a:endParaRPr>
          </a:p>
          <a:p>
            <a:endParaRPr lang="en-US" altLang="zh-CN" sz="2800" dirty="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267200" y="15240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/>
          <a:lstStyle/>
          <a:p>
            <a:r>
              <a:rPr lang="en-US" dirty="0" smtClean="0"/>
              <a:t>Bayesian Analysis – </a:t>
            </a:r>
            <a:r>
              <a:rPr lang="en-US" sz="3600" dirty="0" smtClean="0"/>
              <a:t>Probability Computation</a:t>
            </a:r>
            <a:endParaRPr lang="en-US" sz="32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838200" y="3048000"/>
          <a:ext cx="7848600" cy="312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38200"/>
                <a:gridCol w="3352800"/>
                <a:gridCol w="3657600"/>
              </a:tblGrid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Independence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Copying</a:t>
                      </a:r>
                      <a:endParaRPr lang="en-US" sz="2400" dirty="0"/>
                    </a:p>
                  </a:txBody>
                  <a:tcPr anchor="ctr"/>
                </a:tc>
              </a:tr>
              <a:tr h="781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O.A</a:t>
                      </a:r>
                      <a:r>
                        <a:rPr lang="en-US" sz="2400" baseline="-25000" dirty="0" err="1" smtClean="0"/>
                        <a:t>t</a:t>
                      </a:r>
                      <a:endParaRPr lang="en-US" sz="24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781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O.A</a:t>
                      </a:r>
                      <a:r>
                        <a:rPr lang="en-US" sz="2400" baseline="-25000" dirty="0" err="1" smtClean="0"/>
                        <a:t>f</a:t>
                      </a:r>
                      <a:endParaRPr lang="en-US" sz="24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781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O.A</a:t>
                      </a:r>
                      <a:r>
                        <a:rPr lang="en-US" sz="2400" baseline="-25000" dirty="0" err="1" smtClean="0"/>
                        <a:t>d</a:t>
                      </a:r>
                      <a:endParaRPr lang="en-US" sz="24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2333231" y="4572000"/>
          <a:ext cx="2176424" cy="914400"/>
        </p:xfrm>
        <a:graphic>
          <a:graphicData uri="http://schemas.openxmlformats.org/presentationml/2006/ole">
            <p:oleObj spid="_x0000_s232450" name="Equation" r:id="rId4" imgW="876240" imgH="469800" progId="Equation.3">
              <p:embed/>
            </p:oleObj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2743200" y="3962399"/>
          <a:ext cx="1018674" cy="537633"/>
        </p:xfrm>
        <a:graphic>
          <a:graphicData uri="http://schemas.openxmlformats.org/presentationml/2006/ole">
            <p:oleObj spid="_x0000_s232451" name="Equation" r:id="rId5" imgW="457200" imgH="241200" progId="Equation.3">
              <p:embed/>
            </p:oleObj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1981200" y="5334000"/>
          <a:ext cx="2743200" cy="914400"/>
        </p:xfrm>
        <a:graphic>
          <a:graphicData uri="http://schemas.openxmlformats.org/presentationml/2006/ole">
            <p:oleObj spid="_x0000_s232452" name="Equation" r:id="rId6" imgW="1257120" imgH="419040" progId="Equation.3">
              <p:embed/>
            </p:oleObj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5170488" y="3975100"/>
          <a:ext cx="3405187" cy="554038"/>
        </p:xfrm>
        <a:graphic>
          <a:graphicData uri="http://schemas.openxmlformats.org/presentationml/2006/ole">
            <p:oleObj spid="_x0000_s232453" name="Equation" r:id="rId7" imgW="1485720" imgH="241200" progId="Equation.3">
              <p:embed/>
            </p:oleObj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5895474" y="4572000"/>
          <a:ext cx="1981200" cy="838200"/>
        </p:xfrm>
        <a:graphic>
          <a:graphicData uri="http://schemas.openxmlformats.org/presentationml/2006/ole">
            <p:oleObj spid="_x0000_s232454" name="Equation" r:id="rId8" imgW="990360" imgH="419040" progId="Equation.3">
              <p:embed/>
            </p:oleObj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6124074" y="5486400"/>
          <a:ext cx="1371600" cy="574158"/>
        </p:xfrm>
        <a:graphic>
          <a:graphicData uri="http://schemas.openxmlformats.org/presentationml/2006/ole">
            <p:oleObj spid="_x0000_s232455" name="Equation" r:id="rId9" imgW="545760" imgH="228600" progId="Equation.3">
              <p:embed/>
            </p:oleObj>
          </a:graphicData>
        </a:graphic>
      </p:graphicFrame>
      <p:sp>
        <p:nvSpPr>
          <p:cNvPr id="29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6248400"/>
            <a:ext cx="7924800" cy="609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l-GR" altLang="zh-CN" sz="2800" dirty="0" smtClean="0">
                <a:ea typeface="SimSun" pitchFamily="2" charset="-122"/>
              </a:rPr>
              <a:t>ε</a:t>
            </a:r>
            <a:r>
              <a:rPr lang="en-US" altLang="zh-CN" sz="2800" dirty="0" smtClean="0">
                <a:ea typeface="SimSun" pitchFamily="2" charset="-122"/>
              </a:rPr>
              <a:t>-error rate;   n-#wrong-values;   c-copy rate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24400" y="3810000"/>
            <a:ext cx="692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</a:t>
            </a:r>
            <a:endParaRPr lang="en-US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24400" y="4572000"/>
            <a:ext cx="692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</a:t>
            </a:r>
            <a:endParaRPr lang="en-US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00600" y="5334000"/>
            <a:ext cx="692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&gt;</a:t>
            </a:r>
            <a:endParaRPr lang="en-US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524000" y="1062335"/>
            <a:ext cx="6553200" cy="1833265"/>
            <a:chOff x="1524000" y="1062335"/>
            <a:chExt cx="6553200" cy="1833265"/>
          </a:xfrm>
        </p:grpSpPr>
        <p:sp>
          <p:nvSpPr>
            <p:cNvPr id="34" name="Oval 33"/>
            <p:cNvSpPr/>
            <p:nvPr/>
          </p:nvSpPr>
          <p:spPr>
            <a:xfrm>
              <a:off x="1524000" y="1295400"/>
              <a:ext cx="6172200" cy="16002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2209800" y="1905000"/>
              <a:ext cx="480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048000" y="1447800"/>
              <a:ext cx="312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Different  Values  </a:t>
              </a:r>
              <a:r>
                <a:rPr lang="en-US" sz="2400" b="1" dirty="0" err="1" smtClean="0"/>
                <a:t>O.A</a:t>
              </a:r>
              <a:r>
                <a:rPr lang="en-US" sz="2400" b="1" baseline="-25000" dirty="0" err="1" smtClean="0"/>
                <a:t>d</a:t>
              </a:r>
              <a:endParaRPr lang="en-US" sz="2400" b="1" baseline="-25000" dirty="0" smtClean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895600" y="2362200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TRUE  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O.A</a:t>
              </a:r>
              <a:r>
                <a:rPr lang="en-US" sz="2400" b="1" baseline="-25000" dirty="0" err="1" smtClean="0">
                  <a:solidFill>
                    <a:schemeClr val="bg1"/>
                  </a:solidFill>
                </a:rPr>
                <a:t>t</a:t>
              </a:r>
              <a:endParaRPr lang="en-US" b="1" baseline="-25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248400" y="1062335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S1 </a:t>
              </a:r>
              <a:r>
                <a:rPr lang="en-US" sz="2400" dirty="0" smtClean="0">
                  <a:sym typeface="Symbol"/>
                </a:rPr>
                <a:t> S2</a:t>
              </a:r>
              <a:endParaRPr lang="en-US" sz="2400" dirty="0"/>
            </a:p>
          </p:txBody>
        </p:sp>
        <p:cxnSp>
          <p:nvCxnSpPr>
            <p:cNvPr id="48" name="Straight Connector 47"/>
            <p:cNvCxnSpPr>
              <a:stCxn id="44" idx="4"/>
              <a:endCxn id="45" idx="2"/>
            </p:cNvCxnSpPr>
            <p:nvPr/>
          </p:nvCxnSpPr>
          <p:spPr>
            <a:xfrm rot="5400000" flipH="1">
              <a:off x="4155132" y="2364433"/>
              <a:ext cx="909935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648200" y="23622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FALSE 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O.A</a:t>
              </a:r>
              <a:r>
                <a:rPr lang="en-US" sz="2400" b="1" baseline="-25000" dirty="0" err="1" smtClean="0">
                  <a:solidFill>
                    <a:schemeClr val="bg1"/>
                  </a:solidFill>
                </a:rPr>
                <a:t>f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733800" y="19812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Same Values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267200" y="15240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7"/>
            <a:ext cx="8229600" cy="1295400"/>
          </a:xfrm>
        </p:spPr>
        <p:txBody>
          <a:bodyPr/>
          <a:lstStyle/>
          <a:p>
            <a:r>
              <a:rPr lang="en-US" dirty="0" smtClean="0"/>
              <a:t>Considering Source Accuracy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3033252"/>
          <a:ext cx="8763000" cy="312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5800"/>
                <a:gridCol w="2803891"/>
                <a:gridCol w="2682509"/>
                <a:gridCol w="2590800"/>
              </a:tblGrid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Independence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S1 Copies</a:t>
                      </a:r>
                      <a:r>
                        <a:rPr lang="en-US" sz="2400" baseline="0" dirty="0" smtClean="0"/>
                        <a:t> S2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S2 Copies S1</a:t>
                      </a:r>
                      <a:endParaRPr lang="en-US" sz="2400" dirty="0"/>
                    </a:p>
                  </a:txBody>
                  <a:tcPr anchor="ctr"/>
                </a:tc>
              </a:tr>
              <a:tr h="781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O.A</a:t>
                      </a:r>
                      <a:r>
                        <a:rPr lang="en-US" sz="1800" baseline="-25000" dirty="0" err="1" smtClean="0"/>
                        <a:t>t</a:t>
                      </a:r>
                      <a:endParaRPr lang="en-US" sz="18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781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O.A</a:t>
                      </a:r>
                      <a:r>
                        <a:rPr lang="en-US" sz="1800" baseline="-25000" dirty="0" err="1" smtClean="0"/>
                        <a:t>f</a:t>
                      </a:r>
                      <a:endParaRPr lang="en-US" sz="18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781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O.A</a:t>
                      </a:r>
                      <a:r>
                        <a:rPr lang="en-US" sz="1800" baseline="-25000" dirty="0" err="1" smtClean="0"/>
                        <a:t>d</a:t>
                      </a:r>
                      <a:endParaRPr lang="en-US" sz="18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295400" y="4709652"/>
          <a:ext cx="2286000" cy="701817"/>
        </p:xfrm>
        <a:graphic>
          <a:graphicData uri="http://schemas.openxmlformats.org/presentationml/2006/ole">
            <p:oleObj spid="_x0000_s233474" name="Equation" r:id="rId4" imgW="1002960" imgH="39348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447800" y="5547852"/>
          <a:ext cx="1828800" cy="496859"/>
        </p:xfrm>
        <a:graphic>
          <a:graphicData uri="http://schemas.openxmlformats.org/presentationml/2006/ole">
            <p:oleObj spid="_x0000_s233475" name="Equation" r:id="rId5" imgW="888840" imgH="2412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810000" y="3972366"/>
          <a:ext cx="2667000" cy="432486"/>
        </p:xfrm>
        <a:graphic>
          <a:graphicData uri="http://schemas.openxmlformats.org/presentationml/2006/ole">
            <p:oleObj spid="_x0000_s233476" name="Equation" r:id="rId6" imgW="1409400" imgH="2286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181475" y="4779808"/>
          <a:ext cx="2143125" cy="437843"/>
        </p:xfrm>
        <a:graphic>
          <a:graphicData uri="http://schemas.openxmlformats.org/presentationml/2006/ole">
            <p:oleObj spid="_x0000_s233477" name="Equation" r:id="rId7" imgW="1180800" imgH="24120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600074" y="5547198"/>
          <a:ext cx="1191126" cy="498611"/>
        </p:xfrm>
        <a:graphic>
          <a:graphicData uri="http://schemas.openxmlformats.org/presentationml/2006/ole">
            <p:oleObj spid="_x0000_s233478" name="Equation" r:id="rId8" imgW="545760" imgH="228600" progId="Equation.3">
              <p:embed/>
            </p:oleObj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914400" y="3947652"/>
          <a:ext cx="2895600" cy="445477"/>
        </p:xfrm>
        <a:graphic>
          <a:graphicData uri="http://schemas.openxmlformats.org/presentationml/2006/ole">
            <p:oleObj spid="_x0000_s233479" name="Equation" r:id="rId9" imgW="1485720" imgH="228600" progId="Equation.3">
              <p:embed/>
            </p:oleObj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6453188" y="3982577"/>
          <a:ext cx="2714625" cy="431800"/>
        </p:xfrm>
        <a:graphic>
          <a:graphicData uri="http://schemas.openxmlformats.org/presentationml/2006/ole">
            <p:oleObj spid="_x0000_s233480" name="Equation" r:id="rId10" imgW="1434960" imgH="228600" progId="Equation.3">
              <p:embed/>
            </p:oleObj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6761163" y="4814427"/>
          <a:ext cx="2165350" cy="438150"/>
        </p:xfrm>
        <a:graphic>
          <a:graphicData uri="http://schemas.openxmlformats.org/presentationml/2006/ole">
            <p:oleObj spid="_x0000_s233481" name="Equation" r:id="rId11" imgW="1193760" imgH="241200" progId="Equation.3">
              <p:embed/>
            </p:oleObj>
          </a:graphicData>
        </a:graphic>
      </p:graphicFrame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7191375" y="5582777"/>
          <a:ext cx="1190625" cy="498475"/>
        </p:xfrm>
        <a:graphic>
          <a:graphicData uri="http://schemas.openxmlformats.org/presentationml/2006/ole">
            <p:oleObj spid="_x0000_s233482" name="Equation" r:id="rId12" imgW="545760" imgH="228600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172200" y="3719052"/>
            <a:ext cx="692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  <a:sym typeface="Symbol"/>
              </a:rPr>
              <a:t>≠</a:t>
            </a: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1896" y="4633452"/>
            <a:ext cx="692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  <a:sym typeface="Symbol"/>
              </a:rPr>
              <a:t>≠</a:t>
            </a: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524000" y="1062335"/>
            <a:ext cx="6553200" cy="1833265"/>
            <a:chOff x="1524000" y="1062335"/>
            <a:chExt cx="6553200" cy="1833265"/>
          </a:xfrm>
        </p:grpSpPr>
        <p:sp>
          <p:nvSpPr>
            <p:cNvPr id="26" name="Oval 25"/>
            <p:cNvSpPr/>
            <p:nvPr/>
          </p:nvSpPr>
          <p:spPr>
            <a:xfrm>
              <a:off x="1524000" y="1295400"/>
              <a:ext cx="6172200" cy="16002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2209800" y="1905000"/>
              <a:ext cx="480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48000" y="1447800"/>
              <a:ext cx="312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Different  Values  </a:t>
              </a:r>
              <a:r>
                <a:rPr lang="en-US" sz="2400" b="1" dirty="0" err="1" smtClean="0"/>
                <a:t>O.A</a:t>
              </a:r>
              <a:r>
                <a:rPr lang="en-US" sz="2400" b="1" baseline="-25000" dirty="0" err="1" smtClean="0"/>
                <a:t>d</a:t>
              </a:r>
              <a:endParaRPr lang="en-US" sz="2400" b="1" baseline="-25000" dirty="0" smtClean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95600" y="2362200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TRUE  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O.A</a:t>
              </a:r>
              <a:r>
                <a:rPr lang="en-US" sz="2400" b="1" baseline="-25000" dirty="0" err="1" smtClean="0">
                  <a:solidFill>
                    <a:schemeClr val="bg1"/>
                  </a:solidFill>
                </a:rPr>
                <a:t>t</a:t>
              </a:r>
              <a:endParaRPr lang="en-US" b="1" baseline="-25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48400" y="1062335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S1 </a:t>
              </a:r>
              <a:r>
                <a:rPr lang="en-US" sz="2400" dirty="0" smtClean="0">
                  <a:sym typeface="Symbol"/>
                </a:rPr>
                <a:t> S2</a:t>
              </a:r>
              <a:endParaRPr lang="en-US" sz="2400" dirty="0"/>
            </a:p>
          </p:txBody>
        </p:sp>
        <p:cxnSp>
          <p:nvCxnSpPr>
            <p:cNvPr id="41" name="Straight Connector 40"/>
            <p:cNvCxnSpPr>
              <a:stCxn id="37" idx="4"/>
              <a:endCxn id="38" idx="2"/>
            </p:cNvCxnSpPr>
            <p:nvPr/>
          </p:nvCxnSpPr>
          <p:spPr>
            <a:xfrm rot="5400000" flipH="1">
              <a:off x="4155132" y="2364433"/>
              <a:ext cx="909935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648200" y="23622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FALSE 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O.A</a:t>
              </a:r>
              <a:r>
                <a:rPr lang="en-US" sz="2400" b="1" baseline="-25000" dirty="0" err="1" smtClean="0">
                  <a:solidFill>
                    <a:schemeClr val="bg1"/>
                  </a:solidFill>
                </a:rPr>
                <a:t>f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733800" y="19812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Same Values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But the Freely Accessible Information Has Its Downside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4267200" y="16002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6" name="AutoShape 2" descr="data:image/jpg;base64,/9j/4AAQSkZJRgABAQAAAQABAAD/2wCEAAkGBhQSERUTEBMTFRQVGRQXFxcVGBceFhgdHhkaHR8ZGRweHyYeHxsjGR4dIjAgIyopLC0tGB4xNTEtQSkvLCkBCQoKDgwOFQ8PFykkHCQpKSksKSw1KSwsLCwsKSwpLCwsLCkpKSkpKSwpLCwsKSwsKSwpLCksLCkpLCwsLCwpLP/AABEIAF8AfwMBIgACEQEDEQH/xAAcAAABBAMBAAAAAAAAAAAAAAAAAgMEBQYHCAH/xAA8EAACAQIEAwYEBAUCBwEAAAABAhEAAwQSITEFIkEGEzJRYXEHgZGhFEKCkiNisdHwweEWNENSU8LxFf/EABgBAQEBAQEAAAAAAAAAAAAAAAABAgME/8QAGREBAQEAAwAAAAAAAAAAAAAAAAEREiEx/9oADAMBAAIRAxEAPwChw/azAv8A9TiGFP8AOLWJtD5wtz71Z4e+lz/l8bgL/wDKzvhrh/TdDKT+oVrv/wDPBZQAjNs4Tla2ZiSJTrrtprO1R7uFEsCGlPFKh4GYDNmhYWSBM9amGtqYi3ftCb2ExKrvnVO9t++eyXEe8VCt8TsXeVbltv5SRP7Tr9q13g8besNOHvtbO4Nq6yGPnpPpPSrj/jbGvC4nucSpIAOMsWnG/wD5iJA9cwj0qYusyNuPCzr7M0ftPL9qc74CC7eQkxr9IFYsuPtcv4nBnDWmMG9hcTdNqYJGUE3UmQNtgDp1C8Net/i8Pas4l7yXXRT3uVgELQVzAzLDTZTtFB0R2Ww3d4OwvXu0J92GY/cmrWvFECva0hnF2A9tkYAhlZSDqCCIgjyNc2doeE4LA4l7TJcuOjTlfbKRK+nVdesGuma0j8eezEXLeLRdGGW4R5jaf07egbyFPBr7EdsmWVsIltegUa/5P9aqMRjr13V2MebH/P6V6AoVSg1k5gf9D/v0p1cKxAyy/eQSqhiZB2iNWCkHSYzb6kDSGbfD5aHbWJEkZdtpn+0fanLQgBlXwmG2gnXTbyHUmampgwHUm4kGAFzBnytuNoUgdWy7EjpTllkDlUQsSpAzgNmOYbKpEbebzpppVO0a1hnZYRGZCcxABMRvrGhgiTHp7P8A4dFYFnDZtMq8zREjmkLv0zT9xS7thyCl5ggmcsHWYAAtoMqkR1C+c60u3ath8lxWc6jMxzTl0AVFZRMAfnI3jahivt2bVwFVDoAyoNAwLERqRlMwp/KdyTvXv4YlR3V5QgkQzxETmJVozGT0B5YmNqVcvlVPfWUE5zlym2yjRZ5YGZjy6rss+7OJa0UVS1yycmgEOuUsWAaCpknmOh0y7VhTty5cFxQ9sqlsOULKRlTVpEQskT0iW86jW7ykOQGVozFtypzAQDyncxAHUmpZskXV7u6LdvMsgMVdVAUAFTEvl1MTLN86aIcM4uWwqhWuNKkRlnKAy5ZMsFmTq0+VA3cS2xUZhmmLhuABvUiQGmZ09t9azP4O9nRd4srDmTDqbxMGCfCggzrmM7/krCLl43XFsm5JIEZgwB/VEQes9K358DeDhMJdxWUr+JuckjXurYyp/wCxoNlUUUUBVV2n4GuLwtyw0Sw5Sdgw2PtOh9CataKDk04IWrz2byjQkc88pB1kCDsNQCPC2+1Le3cym0xFsFjs2VGB2yoNWGhMgHrWxvjX2UKXFxlrQNAaNCG3zSOswfOcxrXqWluooC/xJYygZnY+TTpA9JkeUmtQpnKhJW4XZ1UgE8qjLoABBbeNDlgmD1p7nZSpC218QIhFgAg+rnXzJHz0Wq5bmQW8rCYI1cOJ0JOn7QJAalKp5y7Fh4iVh300gmdN9s3WI0FVCDaC2xnlwAApByrlnxajNoZ0hdiZp3UalA1oaMMuUN5EkEMTOuXNpO2lOKndhcoXIxIBMMwGkekTty9RB0mpK2AIDGCABGrMB5QJI9jFXBj1q1fRGCE3GzgslshlCgRqkESTp4eXJ0mmrt/KEN60r3CCYggxOVVYAwSQD+WQMsekhrCB1LlMyi4VF1Gtu7tJU3S3IQG6gxpHWmHF9BADssjS7kdQSN8xlRMaGR4a5qSxtLeW5cLhjF0qwDCWGZSxEdSGK5dtKQ9plVfw7gsIko5BOm5RiDJ30X606OFs91M/8W5fzEKCEjLpJLACJV1y6Dk0JkU/xHHC4oN0mXK3IuZoZQpS2JVmKhecid8wO1BEwNi42YkBWOW0pKAEtdlfTZM5npAre3Afirw/DouFXvO6sKLa3kUPbKooBchSbirIOpWDE9a1N2a7Mtiy6YVSXtWL105Wzc7cltJMDbm2kC4arcZ2cbCXrZxFl0XvASt9WyMqkEgvbkkHQHKJGb6h1HwftLhsUJwt+1d8wjAsPdfEPmKsq0Pws8PvKXuLh41J7u2wu2xLHvEfDrykCBkOUQsxJioXZD4j4m1xFLFvE3MThGvd2O/1Y2y0B8zcykLrvGmoHS4OhaKas4lX8LA+x29/Knagq+03BVxWGeywmYI9wZA+ex9Ca5svYY2LzWyA0EjWdx10I1IEEToQB6V1PWl/jD2c7vELfQQl0akdHBk/M6MPXP5VYMCBbMO81tGIHhSRrppEkTrBOnrUjDXzazhTKONR4RO2kjMQQfJTvrzGo6qxMmRPUySfmen1qTbtAe/md62hNsHLlHh102WD0/7ivSGkRT9ux5n5DQfbWlKKdRaofxtuQQRI8jqKoL2ARTNubZ87ZK/YafaskxgqixF0b9CCflp/evNHSq9+8Ew4bQjnENBiVzpBjTYyPSo2MlwQ1t1kWwTaIYEIIUBSVIhfOfOpd67EaHUgba9dqdwFk3XVEBzMwWOs1rWcbm+C/CsuGvYtlKtirpKgjVbVvktr8gD9qzrH8LtX1y3rSXB5OoP0nam+D4IWLFuyo0RQvvA1++tTA/vWkYDxr4KYG8c1oPYfoUMgfI6/eqbsv8EzhcaLr3Ve0qvlIkOG0ykjbTU/Ktr95XjXNNPKaCoHBXVwytJGxmPqNjVphb5YaiGGhFOZ6YtN/Ef9P9KipNUnbHgy4rCXLTFQ0ZkLGAHG2vkfCfRjUviHFxb0ALP5Dp71VWMYH5mDFtxoW0PkOh+QoSNDd1BIOhBII8iNCPeaeWs07e9kLwvHE2bLsl3VlUSyN1JAnRtD75p6VX8F+HmMxBlrfcppzXeUxA2XxH6AetdJekrH0qy4Zwe9fMWLTvG+UaD3Ow+ZrZ3A/hhhbOt6b7/zaJ+0b/qJrMbNlUAVFCqNgAAB7AU5Dn/GCdtaor2GI67Agae39q6M4j2Xw1+e9soSfzAZW/csH71iXFfhBaeTYvPbPk4Dr9srfUmuPFrWkmw3kQDIOg00npNZp8JOB97jg51FqbjaddhT3FvhZjbUlba3l87TAn9rQ30ms8+FPZx8Nhme8jJcut4WEMFGgkHUTvB9KsgzUJ60FNB6UuitMkqkfevO79ekUumcTi1QSx9h1PsKD26QoJJgbmq21dZpVPGxzMeiDoPUx09aZa9cxJheVAd/9fU/YesTVvhcKLa5V/8AtFM2uGKNxmbqW1J61IWwBMACQBoKcoohJWgpv60qigSE1mlUUUBRRRQFFFFAUUVVdoOLdynL4m2Pl6+9A5xPioTlWM3UnZff19P9gYODwLXjmeQp6t4n/sv+baBXB+BHR8RBbcJuq+5/M3r71e0Ui3aCiFEAUuiiiCiiigKKKKAooooP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433388"/>
            <a:ext cx="1209675" cy="904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8" name="AutoShape 4" descr="data:image/jpg;base64,/9j/4AAQSkZJRgABAQAAAQABAAD/2wCEAAkGBhQSERUTEBMTFRQVGRQXFxcVGBceFhgdHhkaHR8ZGRweHyYeHxsjGR4dIjAgIyopLC0tGB4xNTEtQSkvLCkBCQoKDgwOFQ8PFykkHCQpKSksKSw1KSwsLCwsKSwpLCwsLCkpKSkpKSwpLCwsKSwsKSwpLCksLCkpLCwsLCwpLP/AABEIAF8AfwMBIgACEQEDEQH/xAAcAAABBAMBAAAAAAAAAAAAAAAAAgMEBQYHCAH/xAA8EAACAQIEAwYEBAUCBwEAAAABAhEAAwQSITEFIkEGEzJRYXEHgZGhFEKCkiNisdHwweEWNENSU8LxFf/EABgBAQEBAQEAAAAAAAAAAAAAAAABAgME/8QAGREBAQEAAwAAAAAAAAAAAAAAAAEREiEx/9oADAMBAAIRAxEAPwChw/azAv8A9TiGFP8AOLWJtD5wtz71Z4e+lz/l8bgL/wDKzvhrh/TdDKT+oVrv/wDPBZQAjNs4Tla2ZiSJTrrtprO1R7uFEsCGlPFKh4GYDNmhYWSBM9amGtqYi3ftCb2ExKrvnVO9t++eyXEe8VCt8TsXeVbltv5SRP7Tr9q13g8besNOHvtbO4Nq6yGPnpPpPSrj/jbGvC4nucSpIAOMsWnG/wD5iJA9cwj0qYusyNuPCzr7M0ftPL9qc74CC7eQkxr9IFYsuPtcv4nBnDWmMG9hcTdNqYJGUE3UmQNtgDp1C8Net/i8Pas4l7yXXRT3uVgELQVzAzLDTZTtFB0R2Ww3d4OwvXu0J92GY/cmrWvFECva0hnF2A9tkYAhlZSDqCCIgjyNc2doeE4LA4l7TJcuOjTlfbKRK+nVdesGuma0j8eezEXLeLRdGGW4R5jaf07egbyFPBr7EdsmWVsIltegUa/5P9aqMRjr13V2MebH/P6V6AoVSg1k5gf9D/v0p1cKxAyy/eQSqhiZB2iNWCkHSYzb6kDSGbfD5aHbWJEkZdtpn+0fanLQgBlXwmG2gnXTbyHUmampgwHUm4kGAFzBnytuNoUgdWy7EjpTllkDlUQsSpAzgNmOYbKpEbebzpppVO0a1hnZYRGZCcxABMRvrGhgiTHp7P8A4dFYFnDZtMq8zREjmkLv0zT9xS7thyCl5ggmcsHWYAAtoMqkR1C+c60u3ath8lxWc6jMxzTl0AVFZRMAfnI3jahivt2bVwFVDoAyoNAwLERqRlMwp/KdyTvXv4YlR3V5QgkQzxETmJVozGT0B5YmNqVcvlVPfWUE5zlym2yjRZ5YGZjy6rss+7OJa0UVS1yycmgEOuUsWAaCpknmOh0y7VhTty5cFxQ9sqlsOULKRlTVpEQskT0iW86jW7ykOQGVozFtypzAQDyncxAHUmpZskXV7u6LdvMsgMVdVAUAFTEvl1MTLN86aIcM4uWwqhWuNKkRlnKAy5ZMsFmTq0+VA3cS2xUZhmmLhuABvUiQGmZ09t9azP4O9nRd4srDmTDqbxMGCfCggzrmM7/krCLl43XFsm5JIEZgwB/VEQes9K358DeDhMJdxWUr+JuckjXurYyp/wCxoNlUUUUBVV2n4GuLwtyw0Sw5Sdgw2PtOh9CataKDk04IWrz2byjQkc88pB1kCDsNQCPC2+1Le3cym0xFsFjs2VGB2yoNWGhMgHrWxvjX2UKXFxlrQNAaNCG3zSOswfOcxrXqWluooC/xJYygZnY+TTpA9JkeUmtQpnKhJW4XZ1UgE8qjLoABBbeNDlgmD1p7nZSpC218QIhFgAg+rnXzJHz0Wq5bmQW8rCYI1cOJ0JOn7QJAalKp5y7Fh4iVh300gmdN9s3WI0FVCDaC2xnlwAApByrlnxajNoZ0hdiZp3UalA1oaMMuUN5EkEMTOuXNpO2lOKndhcoXIxIBMMwGkekTty9RB0mpK2AIDGCABGrMB5QJI9jFXBj1q1fRGCE3GzgslshlCgRqkESTp4eXJ0mmrt/KEN60r3CCYggxOVVYAwSQD+WQMsekhrCB1LlMyi4VF1Gtu7tJU3S3IQG6gxpHWmHF9BADssjS7kdQSN8xlRMaGR4a5qSxtLeW5cLhjF0qwDCWGZSxEdSGK5dtKQ9plVfw7gsIko5BOm5RiDJ30X606OFs91M/8W5fzEKCEjLpJLACJV1y6Dk0JkU/xHHC4oN0mXK3IuZoZQpS2JVmKhecid8wO1BEwNi42YkBWOW0pKAEtdlfTZM5npAre3Afirw/DouFXvO6sKLa3kUPbKooBchSbirIOpWDE9a1N2a7Mtiy6YVSXtWL105Wzc7cltJMDbm2kC4arcZ2cbCXrZxFl0XvASt9WyMqkEgvbkkHQHKJGb6h1HwftLhsUJwt+1d8wjAsPdfEPmKsq0Pws8PvKXuLh41J7u2wu2xLHvEfDrykCBkOUQsxJioXZD4j4m1xFLFvE3MThGvd2O/1Y2y0B8zcykLrvGmoHS4OhaKas4lX8LA+x29/Knagq+03BVxWGeywmYI9wZA+ex9Ca5svYY2LzWyA0EjWdx10I1IEEToQB6V1PWl/jD2c7vELfQQl0akdHBk/M6MPXP5VYMCBbMO81tGIHhSRrppEkTrBOnrUjDXzazhTKONR4RO2kjMQQfJTvrzGo6qxMmRPUySfmen1qTbtAe/md62hNsHLlHh102WD0/7ivSGkRT9ux5n5DQfbWlKKdRaofxtuQQRI8jqKoL2ARTNubZ87ZK/YafaskxgqixF0b9CCflp/evNHSq9+8Ew4bQjnENBiVzpBjTYyPSo2MlwQ1t1kWwTaIYEIIUBSVIhfOfOpd67EaHUgba9dqdwFk3XVEBzMwWOs1rWcbm+C/CsuGvYtlKtirpKgjVbVvktr8gD9qzrH8LtX1y3rSXB5OoP0nam+D4IWLFuyo0RQvvA1++tTA/vWkYDxr4KYG8c1oPYfoUMgfI6/eqbsv8EzhcaLr3Ve0qvlIkOG0ykjbTU/Ktr95XjXNNPKaCoHBXVwytJGxmPqNjVphb5YaiGGhFOZ6YtN/Ef9P9KipNUnbHgy4rCXLTFQ0ZkLGAHG2vkfCfRjUviHFxb0ALP5Dp71VWMYH5mDFtxoW0PkOh+QoSNDd1BIOhBII8iNCPeaeWs07e9kLwvHE2bLsl3VlUSyN1JAnRtD75p6VX8F+HmMxBlrfcppzXeUxA2XxH6AetdJekrH0qy4Zwe9fMWLTvG+UaD3Ow+ZrZ3A/hhhbOt6b7/zaJ+0b/qJrMbNlUAVFCqNgAAB7AU5Dn/GCdtaor2GI67Agae39q6M4j2Xw1+e9soSfzAZW/csH71iXFfhBaeTYvPbPk4Dr9srfUmuPFrWkmw3kQDIOg00npNZp8JOB97jg51FqbjaddhT3FvhZjbUlba3l87TAn9rQ30ms8+FPZx8Nhme8jJcut4WEMFGgkHUTvB9KsgzUJ60FNB6UuitMkqkfevO79ekUumcTi1QSx9h1PsKD26QoJJgbmq21dZpVPGxzMeiDoPUx09aZa9cxJheVAd/9fU/YesTVvhcKLa5V/8AtFM2uGKNxmbqW1J61IWwBMACQBoKcoohJWgpv60qigSE1mlUUUBRRRQFFFFAUUVVdoOLdynL4m2Pl6+9A5xPioTlWM3UnZff19P9gYODwLXjmeQp6t4n/sv+baBXB+BHR8RBbcJuq+5/M3r71e0Ui3aCiFEAUuiiiCiiigKKKKAooooP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433388"/>
            <a:ext cx="1209675" cy="904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447800"/>
            <a:ext cx="38100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579" y="3429000"/>
            <a:ext cx="491982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4191000" y="16002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85800" y="1943100"/>
          <a:ext cx="7010400" cy="377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/>
                <a:gridCol w="787400"/>
                <a:gridCol w="3810000"/>
                <a:gridCol w="1828800"/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Src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ISBN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Author</a:t>
                      </a:r>
                      <a:endParaRPr lang="en-US" dirty="0"/>
                    </a:p>
                  </a:txBody>
                  <a:tcPr anchor="ctr"/>
                </a:tc>
              </a:tr>
              <a:tr h="326571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IPV6: Theory, Protocol, and Practice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Loshin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i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Peter</a:t>
                      </a:r>
                    </a:p>
                  </a:txBody>
                  <a:tcPr anchor="ctr"/>
                </a:tc>
              </a:tr>
              <a:tr h="57150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 Usability: A User-Centered Design</a:t>
                      </a:r>
                      <a:r>
                        <a:rPr lang="en-US" baseline="0" dirty="0" smtClean="0"/>
                        <a:t> Approach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Lazar, Jonathan</a:t>
                      </a:r>
                      <a:endParaRPr lang="en-US" dirty="0"/>
                    </a:p>
                  </a:txBody>
                  <a:tcPr anchor="ctr"/>
                </a:tc>
              </a:tr>
              <a:tr h="326571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7030A0"/>
                          </a:solidFill>
                        </a:rPr>
                        <a:t>IPV4:</a:t>
                      </a:r>
                      <a:r>
                        <a:rPr lang="en-US" i="1" baseline="0" dirty="0" smtClean="0">
                          <a:solidFill>
                            <a:srgbClr val="7030A0"/>
                          </a:solidFill>
                        </a:rPr>
                        <a:t> Theory, Protocol, and Practice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</a:tr>
              <a:tr h="32657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Web Usability: A User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Jonathan Lazar</a:t>
                      </a:r>
                      <a:endParaRPr lang="en-US" dirty="0"/>
                    </a:p>
                  </a:txBody>
                  <a:tcPr anchor="ctr"/>
                </a:tc>
              </a:tr>
              <a:tr h="326571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IPV6: Theory, Protocol, and Practice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Loshin</a:t>
                      </a:r>
                      <a:r>
                        <a:rPr lang="en-US" dirty="0" smtClean="0"/>
                        <a:t>, </a:t>
                      </a:r>
                      <a:r>
                        <a:rPr lang="en-US" i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Peter</a:t>
                      </a:r>
                    </a:p>
                  </a:txBody>
                  <a:tcPr anchor="ctr"/>
                </a:tc>
              </a:tr>
              <a:tr h="32657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Web Usability: A User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Jonathan Lazar</a:t>
                      </a:r>
                      <a:endParaRPr lang="en-US" dirty="0"/>
                    </a:p>
                  </a:txBody>
                  <a:tcPr anchor="ctr"/>
                </a:tc>
              </a:tr>
              <a:tr h="326571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IPV6: Theory,</a:t>
                      </a:r>
                      <a:r>
                        <a:rPr lang="en-US" baseline="0" dirty="0" smtClean="0"/>
                        <a:t> Protocol, and Practice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Loshin</a:t>
                      </a:r>
                      <a:endParaRPr lang="en-US" dirty="0"/>
                    </a:p>
                  </a:txBody>
                  <a:tcPr anchor="ctr"/>
                </a:tc>
              </a:tr>
              <a:tr h="32657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Web Usability: A User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Lazar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686800" cy="1295400"/>
          </a:xfrm>
        </p:spPr>
        <p:txBody>
          <a:bodyPr/>
          <a:lstStyle/>
          <a:p>
            <a:r>
              <a:rPr lang="en-US" dirty="0" smtClean="0"/>
              <a:t>Correctness of Data as Evidence for Copying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7772400" y="2514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534400" y="2526268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174666" y="3593068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S3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174666" y="4583668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S4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2" idx="0"/>
            <a:endCxn id="20" idx="2"/>
          </p:cNvCxnSpPr>
          <p:nvPr/>
        </p:nvCxnSpPr>
        <p:spPr>
          <a:xfrm rot="16200000" flipV="1">
            <a:off x="7830321" y="3033760"/>
            <a:ext cx="709136" cy="40948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0"/>
            <a:endCxn id="21" idx="2"/>
          </p:cNvCxnSpPr>
          <p:nvPr/>
        </p:nvCxnSpPr>
        <p:spPr>
          <a:xfrm rot="5400000" flipH="1" flipV="1">
            <a:off x="8220762" y="3064467"/>
            <a:ext cx="697468" cy="359734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3" idx="0"/>
            <a:endCxn id="22" idx="2"/>
          </p:cNvCxnSpPr>
          <p:nvPr/>
        </p:nvCxnSpPr>
        <p:spPr>
          <a:xfrm rot="5400000" flipH="1" flipV="1">
            <a:off x="8078995" y="4273034"/>
            <a:ext cx="621268" cy="1588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867400" y="2438400"/>
            <a:ext cx="1752600" cy="457200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867400" y="4191000"/>
            <a:ext cx="1752600" cy="457200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905000" y="3810000"/>
            <a:ext cx="2590800" cy="4572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905000" y="4495800"/>
            <a:ext cx="2590800" cy="4572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05000" y="5257800"/>
            <a:ext cx="2590800" cy="4572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Extending the Basic Technique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267200" y="16002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57400" y="3352800"/>
            <a:ext cx="22098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Consider correctness </a:t>
            </a:r>
          </a:p>
          <a:p>
            <a:pPr lvl="0" algn="ctr"/>
            <a:r>
              <a:rPr lang="en-US" dirty="0" smtClean="0"/>
              <a:t>of data [VLDB’09a] 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685800" y="4038600"/>
            <a:ext cx="2476500" cy="1219200"/>
            <a:chOff x="685800" y="4038600"/>
            <a:chExt cx="2476500" cy="1219200"/>
          </a:xfrm>
        </p:grpSpPr>
        <p:sp>
          <p:nvSpPr>
            <p:cNvPr id="19" name="Rectangle 18"/>
            <p:cNvSpPr/>
            <p:nvPr/>
          </p:nvSpPr>
          <p:spPr>
            <a:xfrm>
              <a:off x="685800" y="4572000"/>
              <a:ext cx="2209800" cy="685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 smtClean="0"/>
                <a:t>Consider additional evidence [VLDB’10a] </a:t>
              </a:r>
              <a:endParaRPr lang="en-US" dirty="0"/>
            </a:p>
          </p:txBody>
        </p:sp>
        <p:cxnSp>
          <p:nvCxnSpPr>
            <p:cNvPr id="22" name="Straight Arrow Connector 21"/>
            <p:cNvCxnSpPr>
              <a:stCxn id="12" idx="2"/>
              <a:endCxn id="19" idx="0"/>
            </p:cNvCxnSpPr>
            <p:nvPr/>
          </p:nvCxnSpPr>
          <p:spPr>
            <a:xfrm rot="5400000">
              <a:off x="2209800" y="3619500"/>
              <a:ext cx="533400" cy="1371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4267200" y="16002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685800" y="1905000"/>
          <a:ext cx="7010400" cy="377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/>
                <a:gridCol w="787400"/>
                <a:gridCol w="3810000"/>
                <a:gridCol w="1828800"/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Src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ISBN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Author</a:t>
                      </a:r>
                      <a:endParaRPr lang="en-US" dirty="0"/>
                    </a:p>
                  </a:txBody>
                  <a:tcPr anchor="ctr"/>
                </a:tc>
              </a:tr>
              <a:tr h="326571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IPV6: Theory, Protocol, and Practice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Loshin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i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Peter</a:t>
                      </a:r>
                    </a:p>
                  </a:txBody>
                  <a:tcPr anchor="ctr"/>
                </a:tc>
              </a:tr>
              <a:tr h="57150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 Usability: A User-Centered Design</a:t>
                      </a:r>
                      <a:r>
                        <a:rPr lang="en-US" baseline="0" dirty="0" smtClean="0"/>
                        <a:t> Approach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Lazar, Jonathan</a:t>
                      </a:r>
                      <a:endParaRPr lang="en-US" dirty="0"/>
                    </a:p>
                  </a:txBody>
                  <a:tcPr anchor="ctr"/>
                </a:tc>
              </a:tr>
              <a:tr h="326571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7030A0"/>
                          </a:solidFill>
                        </a:rPr>
                        <a:t>IPV4:</a:t>
                      </a:r>
                      <a:r>
                        <a:rPr lang="en-US" i="1" baseline="0" dirty="0" smtClean="0">
                          <a:solidFill>
                            <a:srgbClr val="7030A0"/>
                          </a:solidFill>
                        </a:rPr>
                        <a:t> Theory, Protocol, and Practice</a:t>
                      </a:r>
                      <a:endParaRPr lang="en-US" i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</a:tr>
              <a:tr h="32657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Web Usability: A User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Jonathan Lazar</a:t>
                      </a:r>
                      <a:endParaRPr lang="en-US" dirty="0"/>
                    </a:p>
                  </a:txBody>
                  <a:tcPr anchor="ctr"/>
                </a:tc>
              </a:tr>
              <a:tr h="326571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IPV6: Theory, Protocol, and Practice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Loshin</a:t>
                      </a:r>
                      <a:r>
                        <a:rPr lang="en-US" dirty="0" smtClean="0"/>
                        <a:t>, </a:t>
                      </a:r>
                      <a:r>
                        <a:rPr lang="en-US" i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Peter</a:t>
                      </a:r>
                    </a:p>
                  </a:txBody>
                  <a:tcPr anchor="ctr"/>
                </a:tc>
              </a:tr>
              <a:tr h="32657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Web Usability: A User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Jonathan Lazar</a:t>
                      </a:r>
                      <a:endParaRPr lang="en-US" dirty="0"/>
                    </a:p>
                  </a:txBody>
                  <a:tcPr anchor="ctr"/>
                </a:tc>
              </a:tr>
              <a:tr h="326571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IPV6: Theory,</a:t>
                      </a:r>
                      <a:r>
                        <a:rPr lang="en-US" baseline="0" dirty="0" smtClean="0"/>
                        <a:t> Protocol, and Practice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Loshin</a:t>
                      </a:r>
                      <a:endParaRPr lang="en-US" dirty="0"/>
                    </a:p>
                  </a:txBody>
                  <a:tcPr anchor="ctr"/>
                </a:tc>
              </a:tr>
              <a:tr h="32657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Web Usability: A User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Lazar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Formatting as Evidence for Copying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7772400" y="2514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534400" y="2526268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174666" y="3593068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S3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174666" y="4583668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S4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2" idx="0"/>
            <a:endCxn id="20" idx="2"/>
          </p:cNvCxnSpPr>
          <p:nvPr/>
        </p:nvCxnSpPr>
        <p:spPr>
          <a:xfrm rot="16200000" flipV="1">
            <a:off x="7830321" y="3033760"/>
            <a:ext cx="709136" cy="40948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0"/>
            <a:endCxn id="21" idx="2"/>
          </p:cNvCxnSpPr>
          <p:nvPr/>
        </p:nvCxnSpPr>
        <p:spPr>
          <a:xfrm rot="5400000" flipH="1" flipV="1">
            <a:off x="8220762" y="3064467"/>
            <a:ext cx="697468" cy="359734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3" idx="0"/>
            <a:endCxn id="22" idx="2"/>
          </p:cNvCxnSpPr>
          <p:nvPr/>
        </p:nvCxnSpPr>
        <p:spPr>
          <a:xfrm rot="5400000" flipH="1" flipV="1">
            <a:off x="8078995" y="4273034"/>
            <a:ext cx="621268" cy="1588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ular Callout 15"/>
          <p:cNvSpPr/>
          <p:nvPr/>
        </p:nvSpPr>
        <p:spPr>
          <a:xfrm>
            <a:off x="2438400" y="5943600"/>
            <a:ext cx="2971800" cy="612648"/>
          </a:xfrm>
          <a:prstGeom prst="wedgeRectCallout">
            <a:avLst>
              <a:gd name="adj1" fmla="val 64055"/>
              <a:gd name="adj2" fmla="val -274230"/>
            </a:avLst>
          </a:prstGeom>
          <a:solidFill>
            <a:srgbClr val="FFC000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Different formats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6200000" flipV="1">
            <a:off x="7822692" y="3033760"/>
            <a:ext cx="709136" cy="409480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8213133" y="3064467"/>
            <a:ext cx="697468" cy="359734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rved Left Arrow 25"/>
          <p:cNvSpPr/>
          <p:nvPr/>
        </p:nvSpPr>
        <p:spPr>
          <a:xfrm flipV="1">
            <a:off x="7620000" y="4495800"/>
            <a:ext cx="457200" cy="914400"/>
          </a:xfrm>
          <a:prstGeom prst="curvedLeftArrow">
            <a:avLst/>
          </a:prstGeom>
          <a:solidFill>
            <a:srgbClr val="FFC000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24800" y="5105400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SubValues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9" name="Straight Arrow Connector 28"/>
          <p:cNvCxnSpPr>
            <a:stCxn id="23" idx="0"/>
            <a:endCxn id="22" idx="2"/>
          </p:cNvCxnSpPr>
          <p:nvPr/>
        </p:nvCxnSpPr>
        <p:spPr>
          <a:xfrm rot="5400000" flipH="1" flipV="1">
            <a:off x="8078995" y="4273034"/>
            <a:ext cx="621268" cy="1588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5640615" y="2688771"/>
            <a:ext cx="390071" cy="1709058"/>
          </a:xfrm>
          <a:custGeom>
            <a:avLst/>
            <a:gdLst>
              <a:gd name="connsiteX0" fmla="*/ 335642 w 390071"/>
              <a:gd name="connsiteY0" fmla="*/ 1709058 h 1709058"/>
              <a:gd name="connsiteX1" fmla="*/ 9071 w 390071"/>
              <a:gd name="connsiteY1" fmla="*/ 707572 h 1709058"/>
              <a:gd name="connsiteX2" fmla="*/ 390071 w 390071"/>
              <a:gd name="connsiteY2" fmla="*/ 0 h 1709058"/>
              <a:gd name="connsiteX3" fmla="*/ 390071 w 390071"/>
              <a:gd name="connsiteY3" fmla="*/ 0 h 170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071" h="1709058">
                <a:moveTo>
                  <a:pt x="335642" y="1709058"/>
                </a:moveTo>
                <a:cubicBezTo>
                  <a:pt x="167821" y="1350736"/>
                  <a:pt x="0" y="992415"/>
                  <a:pt x="9071" y="707572"/>
                </a:cubicBezTo>
                <a:cubicBezTo>
                  <a:pt x="18143" y="422729"/>
                  <a:pt x="390071" y="0"/>
                  <a:pt x="390071" y="0"/>
                </a:cubicBezTo>
                <a:lnTo>
                  <a:pt x="390071" y="0"/>
                </a:lnTo>
              </a:path>
            </a:pathLst>
          </a:custGeom>
          <a:ln w="19050">
            <a:solidFill>
              <a:srgbClr val="FF99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5638800" y="4038600"/>
            <a:ext cx="390071" cy="794658"/>
          </a:xfrm>
          <a:custGeom>
            <a:avLst/>
            <a:gdLst>
              <a:gd name="connsiteX0" fmla="*/ 335642 w 390071"/>
              <a:gd name="connsiteY0" fmla="*/ 1709058 h 1709058"/>
              <a:gd name="connsiteX1" fmla="*/ 9071 w 390071"/>
              <a:gd name="connsiteY1" fmla="*/ 707572 h 1709058"/>
              <a:gd name="connsiteX2" fmla="*/ 390071 w 390071"/>
              <a:gd name="connsiteY2" fmla="*/ 0 h 1709058"/>
              <a:gd name="connsiteX3" fmla="*/ 390071 w 390071"/>
              <a:gd name="connsiteY3" fmla="*/ 0 h 170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071" h="1709058">
                <a:moveTo>
                  <a:pt x="335642" y="1709058"/>
                </a:moveTo>
                <a:cubicBezTo>
                  <a:pt x="167821" y="1350736"/>
                  <a:pt x="0" y="992415"/>
                  <a:pt x="9071" y="707572"/>
                </a:cubicBezTo>
                <a:cubicBezTo>
                  <a:pt x="18143" y="422729"/>
                  <a:pt x="390071" y="0"/>
                  <a:pt x="390071" y="0"/>
                </a:cubicBezTo>
                <a:lnTo>
                  <a:pt x="390071" y="0"/>
                </a:lnTo>
              </a:path>
            </a:pathLst>
          </a:custGeom>
          <a:ln w="19050">
            <a:solidFill>
              <a:srgbClr val="FF99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  <p:bldP spid="28" grpId="0"/>
      <p:bldP spid="32" grpId="0" animBg="1"/>
      <p:bldP spid="3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Extending the Basic Technique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267200" y="16002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57400" y="3352800"/>
            <a:ext cx="22098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Consider correctness </a:t>
            </a:r>
          </a:p>
          <a:p>
            <a:pPr lvl="0" algn="ctr"/>
            <a:r>
              <a:rPr lang="en-US" dirty="0" smtClean="0"/>
              <a:t>of data [VLDB’09a]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85800" y="4572000"/>
            <a:ext cx="22098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Consider additional evidence [VLDB’10a] 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2" idx="2"/>
            <a:endCxn id="19" idx="0"/>
          </p:cNvCxnSpPr>
          <p:nvPr/>
        </p:nvCxnSpPr>
        <p:spPr>
          <a:xfrm rot="5400000">
            <a:off x="2209800" y="3619500"/>
            <a:ext cx="533400" cy="1371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162300" y="4038600"/>
            <a:ext cx="2552700" cy="1219200"/>
            <a:chOff x="3162300" y="4038600"/>
            <a:chExt cx="2552700" cy="1219200"/>
          </a:xfrm>
        </p:grpSpPr>
        <p:sp>
          <p:nvSpPr>
            <p:cNvPr id="20" name="Rectangle 19"/>
            <p:cNvSpPr/>
            <p:nvPr/>
          </p:nvSpPr>
          <p:spPr>
            <a:xfrm>
              <a:off x="3505200" y="4572000"/>
              <a:ext cx="2209800" cy="685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 smtClean="0"/>
                <a:t>Consider correlated copying [VLDB’10a] </a:t>
              </a:r>
              <a:endParaRPr lang="en-US" dirty="0"/>
            </a:p>
          </p:txBody>
        </p:sp>
        <p:cxnSp>
          <p:nvCxnSpPr>
            <p:cNvPr id="25" name="Straight Arrow Connector 24"/>
            <p:cNvCxnSpPr>
              <a:stCxn id="12" idx="2"/>
              <a:endCxn id="20" idx="0"/>
            </p:cNvCxnSpPr>
            <p:nvPr/>
          </p:nvCxnSpPr>
          <p:spPr>
            <a:xfrm rot="16200000" flipH="1">
              <a:off x="3619500" y="3581400"/>
              <a:ext cx="533400" cy="1447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Correlated Copying</a:t>
            </a:r>
            <a:endParaRPr lang="en-US" sz="3600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762000" y="1828800"/>
          <a:ext cx="3581400" cy="2870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900"/>
                <a:gridCol w="596900"/>
                <a:gridCol w="596900"/>
                <a:gridCol w="596900"/>
                <a:gridCol w="596900"/>
                <a:gridCol w="596900"/>
              </a:tblGrid>
              <a:tr h="4783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A4</a:t>
                      </a:r>
                      <a:endParaRPr lang="en-US" dirty="0"/>
                    </a:p>
                  </a:txBody>
                  <a:tcPr anchor="ctr"/>
                </a:tc>
              </a:tr>
              <a:tr h="4783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</a:tr>
              <a:tr h="4783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</a:tr>
              <a:tr h="4783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</a:tr>
              <a:tr h="4783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anchor="ctr"/>
                </a:tc>
              </a:tr>
              <a:tr h="4783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4876800" y="1828800"/>
          <a:ext cx="3581400" cy="2870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900"/>
                <a:gridCol w="596900"/>
                <a:gridCol w="596900"/>
                <a:gridCol w="596900"/>
                <a:gridCol w="596900"/>
                <a:gridCol w="596900"/>
              </a:tblGrid>
              <a:tr h="4783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A4</a:t>
                      </a:r>
                      <a:endParaRPr lang="en-US" dirty="0"/>
                    </a:p>
                  </a:txBody>
                  <a:tcPr anchor="ctr"/>
                </a:tc>
              </a:tr>
              <a:tr h="4783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anchor="ctr"/>
                </a:tc>
              </a:tr>
              <a:tr h="4783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anchor="ctr"/>
                </a:tc>
              </a:tr>
              <a:tr h="4783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anchor="ctr"/>
                </a:tc>
              </a:tr>
              <a:tr h="4783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</a:tr>
              <a:tr h="4783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685800" y="5029200"/>
            <a:ext cx="3753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 same values, and 8 different values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876800" y="5029200"/>
            <a:ext cx="3753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 same values, and 8 different values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172200" y="5486400"/>
            <a:ext cx="123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Copying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6019800"/>
            <a:ext cx="4081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S: Two sources providing the same value</a:t>
            </a:r>
          </a:p>
          <a:p>
            <a:r>
              <a:rPr lang="en-US" dirty="0" smtClean="0"/>
              <a:t>D: Two sources providing different values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Extending the Basic Technique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267200" y="16002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Diagram 12"/>
          <p:cNvGraphicFramePr/>
          <p:nvPr/>
        </p:nvGraphicFramePr>
        <p:xfrm>
          <a:off x="1295400" y="1143000"/>
          <a:ext cx="7315200" cy="24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/>
          <p:cNvSpPr/>
          <p:nvPr/>
        </p:nvSpPr>
        <p:spPr>
          <a:xfrm>
            <a:off x="2057400" y="3352800"/>
            <a:ext cx="22098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Consider correctness </a:t>
            </a:r>
          </a:p>
          <a:p>
            <a:pPr lvl="0" algn="ctr"/>
            <a:r>
              <a:rPr lang="en-US" dirty="0" smtClean="0"/>
              <a:t>of data [VLDB’09a]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85800" y="4572000"/>
            <a:ext cx="22098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Consider additional evidence [VLDB’10a]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505200" y="4572000"/>
            <a:ext cx="22098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Consider correlated copying [VLDB’10a] 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2" idx="2"/>
            <a:endCxn id="19" idx="0"/>
          </p:cNvCxnSpPr>
          <p:nvPr/>
        </p:nvCxnSpPr>
        <p:spPr>
          <a:xfrm rot="5400000">
            <a:off x="2209800" y="3619500"/>
            <a:ext cx="533400" cy="1371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2"/>
            <a:endCxn id="20" idx="0"/>
          </p:cNvCxnSpPr>
          <p:nvPr/>
        </p:nvCxnSpPr>
        <p:spPr>
          <a:xfrm rot="16200000" flipH="1">
            <a:off x="3619500" y="3581400"/>
            <a:ext cx="533400" cy="1447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2057400" y="4039394"/>
            <a:ext cx="2209800" cy="2437606"/>
            <a:chOff x="2057400" y="4039394"/>
            <a:chExt cx="2209800" cy="2437606"/>
          </a:xfrm>
        </p:grpSpPr>
        <p:sp>
          <p:nvSpPr>
            <p:cNvPr id="21" name="Rectangle 20"/>
            <p:cNvSpPr/>
            <p:nvPr/>
          </p:nvSpPr>
          <p:spPr>
            <a:xfrm>
              <a:off x="2057400" y="5791200"/>
              <a:ext cx="2209800" cy="685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 smtClean="0"/>
                <a:t>Consider updates [VLDB’09b] </a:t>
              </a:r>
              <a:endParaRPr lang="en-US" dirty="0"/>
            </a:p>
          </p:txBody>
        </p:sp>
        <p:cxnSp>
          <p:nvCxnSpPr>
            <p:cNvPr id="28" name="Straight Arrow Connector 27"/>
            <p:cNvCxnSpPr>
              <a:stCxn id="12" idx="2"/>
              <a:endCxn id="21" idx="0"/>
            </p:cNvCxnSpPr>
            <p:nvPr/>
          </p:nvCxnSpPr>
          <p:spPr>
            <a:xfrm rot="5400000">
              <a:off x="2286000" y="4914900"/>
              <a:ext cx="17526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534400" cy="1295400"/>
          </a:xfrm>
        </p:spPr>
        <p:txBody>
          <a:bodyPr/>
          <a:lstStyle/>
          <a:p>
            <a:r>
              <a:rPr lang="en-US" sz="3200" dirty="0" smtClean="0"/>
              <a:t>Multi-Source Copying? Co-copying? Transitive Copying?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267200" y="16002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62400" y="1106269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S1</a:t>
            </a:r>
            <a:r>
              <a:rPr lang="en-US" dirty="0" smtClean="0"/>
              <a:t>{V1-V100}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2173069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216860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S3</a:t>
            </a:r>
            <a:endParaRPr lang="en-US" sz="2400" dirty="0"/>
          </a:p>
        </p:txBody>
      </p:sp>
      <p:cxnSp>
        <p:nvCxnSpPr>
          <p:cNvPr id="12" name="Straight Arrow Connector 11"/>
          <p:cNvCxnSpPr>
            <a:stCxn id="7" idx="0"/>
            <a:endCxn id="5" idx="2"/>
          </p:cNvCxnSpPr>
          <p:nvPr/>
        </p:nvCxnSpPr>
        <p:spPr>
          <a:xfrm rot="16200000" flipV="1">
            <a:off x="4715027" y="1531208"/>
            <a:ext cx="600670" cy="674122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0"/>
            <a:endCxn id="5" idx="2"/>
          </p:cNvCxnSpPr>
          <p:nvPr/>
        </p:nvCxnSpPr>
        <p:spPr>
          <a:xfrm rot="5400000" flipH="1" flipV="1">
            <a:off x="4031403" y="1526172"/>
            <a:ext cx="605135" cy="688661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1"/>
            <a:endCxn id="6" idx="3"/>
          </p:cNvCxnSpPr>
          <p:nvPr/>
        </p:nvCxnSpPr>
        <p:spPr>
          <a:xfrm rot="10800000" flipV="1">
            <a:off x="4245480" y="2399436"/>
            <a:ext cx="859921" cy="4465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680583" y="2831068"/>
            <a:ext cx="218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Multi-source copying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00200" y="4659868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Co-copying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14837" y="2249269"/>
            <a:ext cx="1214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{V51-V130}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628355" y="2173069"/>
            <a:ext cx="1257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{V1-V50, </a:t>
            </a:r>
          </a:p>
          <a:p>
            <a:pPr algn="r"/>
            <a:r>
              <a:rPr lang="en-US" dirty="0" smtClean="0"/>
              <a:t>V101-V130}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524000" y="2971800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S1</a:t>
            </a:r>
            <a:r>
              <a:rPr lang="en-US" dirty="0" smtClean="0"/>
              <a:t>{V1-V100}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1295400" y="4038600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S2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2667000" y="4034135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S3</a:t>
            </a:r>
            <a:endParaRPr lang="en-US" sz="2400" dirty="0"/>
          </a:p>
        </p:txBody>
      </p:sp>
      <p:cxnSp>
        <p:nvCxnSpPr>
          <p:cNvPr id="69" name="Straight Arrow Connector 68"/>
          <p:cNvCxnSpPr>
            <a:stCxn id="68" idx="0"/>
            <a:endCxn id="40" idx="2"/>
          </p:cNvCxnSpPr>
          <p:nvPr/>
        </p:nvCxnSpPr>
        <p:spPr>
          <a:xfrm rot="16200000" flipV="1">
            <a:off x="2276627" y="3396739"/>
            <a:ext cx="600670" cy="674122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1" idx="0"/>
            <a:endCxn id="40" idx="2"/>
          </p:cNvCxnSpPr>
          <p:nvPr/>
        </p:nvCxnSpPr>
        <p:spPr>
          <a:xfrm rot="5400000" flipH="1" flipV="1">
            <a:off x="1593003" y="3391703"/>
            <a:ext cx="605135" cy="688661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027716" y="4103783"/>
            <a:ext cx="1119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{V21-V70}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40473" y="4114800"/>
            <a:ext cx="100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{V1-V50}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5791200" y="4659868"/>
            <a:ext cx="191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Transitive copying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986731" y="2971800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S1</a:t>
            </a:r>
            <a:r>
              <a:rPr lang="en-US" dirty="0" smtClean="0"/>
              <a:t>{V1-V100}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758131" y="4038600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S2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7129731" y="4034135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S3</a:t>
            </a:r>
            <a:endParaRPr lang="en-US" sz="2400" dirty="0"/>
          </a:p>
        </p:txBody>
      </p:sp>
      <p:cxnSp>
        <p:nvCxnSpPr>
          <p:cNvPr id="93" name="Straight Arrow Connector 92"/>
          <p:cNvCxnSpPr>
            <a:stCxn id="90" idx="0"/>
            <a:endCxn id="89" idx="2"/>
          </p:cNvCxnSpPr>
          <p:nvPr/>
        </p:nvCxnSpPr>
        <p:spPr>
          <a:xfrm rot="5400000" flipH="1" flipV="1">
            <a:off x="6055734" y="3391703"/>
            <a:ext cx="605135" cy="688661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91" idx="1"/>
            <a:endCxn id="90" idx="3"/>
          </p:cNvCxnSpPr>
          <p:nvPr/>
        </p:nvCxnSpPr>
        <p:spPr>
          <a:xfrm rot="10800000" flipV="1">
            <a:off x="6269811" y="4264967"/>
            <a:ext cx="859921" cy="4465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7510731" y="3962400"/>
            <a:ext cx="1173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{V21-V50,</a:t>
            </a:r>
          </a:p>
          <a:p>
            <a:r>
              <a:rPr lang="en-US" dirty="0" smtClean="0"/>
              <a:t>V81-V100}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4903204" y="4114800"/>
            <a:ext cx="100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{V1-V50}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235766" y="1186800"/>
            <a:ext cx="3021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(V81-V100 are popular values)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534400" cy="1295400"/>
          </a:xfrm>
        </p:spPr>
        <p:txBody>
          <a:bodyPr/>
          <a:lstStyle/>
          <a:p>
            <a:r>
              <a:rPr lang="en-US" sz="3200" dirty="0" smtClean="0"/>
              <a:t>Multi-Source Copying? Co-copying? Transitive Copying?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267200" y="16002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62400" y="1106269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S1</a:t>
            </a:r>
            <a:r>
              <a:rPr lang="en-US" dirty="0" smtClean="0"/>
              <a:t>{V1-V100}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2173069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216860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S3</a:t>
            </a:r>
            <a:endParaRPr lang="en-US" sz="2400" dirty="0"/>
          </a:p>
        </p:txBody>
      </p:sp>
      <p:cxnSp>
        <p:nvCxnSpPr>
          <p:cNvPr id="12" name="Straight Arrow Connector 11"/>
          <p:cNvCxnSpPr>
            <a:stCxn id="7" idx="0"/>
            <a:endCxn id="5" idx="2"/>
          </p:cNvCxnSpPr>
          <p:nvPr/>
        </p:nvCxnSpPr>
        <p:spPr>
          <a:xfrm rot="16200000" flipV="1">
            <a:off x="4715027" y="1531208"/>
            <a:ext cx="600670" cy="674122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0"/>
            <a:endCxn id="5" idx="2"/>
          </p:cNvCxnSpPr>
          <p:nvPr/>
        </p:nvCxnSpPr>
        <p:spPr>
          <a:xfrm rot="5400000" flipH="1" flipV="1">
            <a:off x="4031403" y="1526172"/>
            <a:ext cx="605135" cy="688661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1"/>
            <a:endCxn id="6" idx="3"/>
          </p:cNvCxnSpPr>
          <p:nvPr/>
        </p:nvCxnSpPr>
        <p:spPr>
          <a:xfrm rot="10800000" flipV="1">
            <a:off x="4245480" y="2399436"/>
            <a:ext cx="859921" cy="4465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680583" y="2831068"/>
            <a:ext cx="218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Multi-source copying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00200" y="4659868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Co-copying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929537" y="5206425"/>
            <a:ext cx="5428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Local copying detection results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14837" y="2249269"/>
            <a:ext cx="1214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{V51-V130}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628355" y="2173069"/>
            <a:ext cx="1257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{V1-V50, </a:t>
            </a:r>
          </a:p>
          <a:p>
            <a:pPr algn="r"/>
            <a:r>
              <a:rPr lang="en-US" dirty="0" smtClean="0"/>
              <a:t>V101-V130}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524000" y="2971800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S1</a:t>
            </a:r>
            <a:r>
              <a:rPr lang="en-US" dirty="0" smtClean="0"/>
              <a:t>{V1-V100}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1295400" y="4038600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S2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2667000" y="4034135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S3</a:t>
            </a:r>
            <a:endParaRPr lang="en-US" sz="2400" dirty="0"/>
          </a:p>
        </p:txBody>
      </p:sp>
      <p:cxnSp>
        <p:nvCxnSpPr>
          <p:cNvPr id="69" name="Straight Arrow Connector 68"/>
          <p:cNvCxnSpPr>
            <a:stCxn id="68" idx="0"/>
            <a:endCxn id="40" idx="2"/>
          </p:cNvCxnSpPr>
          <p:nvPr/>
        </p:nvCxnSpPr>
        <p:spPr>
          <a:xfrm rot="16200000" flipV="1">
            <a:off x="2276627" y="3396739"/>
            <a:ext cx="600670" cy="674122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1" idx="0"/>
            <a:endCxn id="40" idx="2"/>
          </p:cNvCxnSpPr>
          <p:nvPr/>
        </p:nvCxnSpPr>
        <p:spPr>
          <a:xfrm rot="5400000" flipH="1" flipV="1">
            <a:off x="1593003" y="3391703"/>
            <a:ext cx="605135" cy="688661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8" idx="1"/>
            <a:endCxn id="41" idx="3"/>
          </p:cNvCxnSpPr>
          <p:nvPr/>
        </p:nvCxnSpPr>
        <p:spPr>
          <a:xfrm rot="10800000" flipV="1">
            <a:off x="1807080" y="4264967"/>
            <a:ext cx="859921" cy="4465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027716" y="4103783"/>
            <a:ext cx="1119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{V21-V70}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40473" y="4114800"/>
            <a:ext cx="100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{V1-V50}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5791200" y="4659868"/>
            <a:ext cx="191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Transitive copying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986731" y="2971800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S1</a:t>
            </a:r>
            <a:r>
              <a:rPr lang="en-US" dirty="0" smtClean="0"/>
              <a:t>{V1-V100}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758131" y="4038600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S2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7129731" y="4034135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S3</a:t>
            </a:r>
            <a:endParaRPr lang="en-US" sz="2400" dirty="0"/>
          </a:p>
        </p:txBody>
      </p:sp>
      <p:cxnSp>
        <p:nvCxnSpPr>
          <p:cNvPr id="92" name="Straight Arrow Connector 91"/>
          <p:cNvCxnSpPr>
            <a:stCxn id="91" idx="0"/>
            <a:endCxn id="89" idx="2"/>
          </p:cNvCxnSpPr>
          <p:nvPr/>
        </p:nvCxnSpPr>
        <p:spPr>
          <a:xfrm rot="16200000" flipV="1">
            <a:off x="6739358" y="3396739"/>
            <a:ext cx="600670" cy="67412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90" idx="0"/>
            <a:endCxn id="89" idx="2"/>
          </p:cNvCxnSpPr>
          <p:nvPr/>
        </p:nvCxnSpPr>
        <p:spPr>
          <a:xfrm rot="5400000" flipH="1" flipV="1">
            <a:off x="6055734" y="3391703"/>
            <a:ext cx="605135" cy="688661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91" idx="1"/>
            <a:endCxn id="90" idx="3"/>
          </p:cNvCxnSpPr>
          <p:nvPr/>
        </p:nvCxnSpPr>
        <p:spPr>
          <a:xfrm rot="10800000" flipV="1">
            <a:off x="6269811" y="4264967"/>
            <a:ext cx="859921" cy="4465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7510731" y="3962400"/>
            <a:ext cx="1173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{V21-V50,</a:t>
            </a:r>
          </a:p>
          <a:p>
            <a:r>
              <a:rPr lang="en-US" dirty="0" smtClean="0"/>
              <a:t>V81-V100}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4903204" y="4114800"/>
            <a:ext cx="100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{V1-V50}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235766" y="1186800"/>
            <a:ext cx="3021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(V81-V100 are popular values)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534400" cy="1295400"/>
          </a:xfrm>
        </p:spPr>
        <p:txBody>
          <a:bodyPr/>
          <a:lstStyle/>
          <a:p>
            <a:r>
              <a:rPr lang="en-US" sz="3200" dirty="0" smtClean="0"/>
              <a:t>Multi-Source Copying? Co-copying? Transitive Copying?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267200" y="16002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62400" y="1106269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S1</a:t>
            </a:r>
            <a:r>
              <a:rPr lang="en-US" dirty="0" smtClean="0"/>
              <a:t>{V1-V100}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2173069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216860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S3</a:t>
            </a:r>
            <a:endParaRPr lang="en-US" sz="2400" dirty="0"/>
          </a:p>
        </p:txBody>
      </p:sp>
      <p:cxnSp>
        <p:nvCxnSpPr>
          <p:cNvPr id="12" name="Straight Arrow Connector 11"/>
          <p:cNvCxnSpPr>
            <a:stCxn id="7" idx="0"/>
            <a:endCxn id="5" idx="2"/>
          </p:cNvCxnSpPr>
          <p:nvPr/>
        </p:nvCxnSpPr>
        <p:spPr>
          <a:xfrm rot="16200000" flipV="1">
            <a:off x="4715027" y="1531208"/>
            <a:ext cx="600670" cy="674122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0"/>
            <a:endCxn id="5" idx="2"/>
          </p:cNvCxnSpPr>
          <p:nvPr/>
        </p:nvCxnSpPr>
        <p:spPr>
          <a:xfrm rot="5400000" flipH="1" flipV="1">
            <a:off x="4031403" y="1526172"/>
            <a:ext cx="605135" cy="688661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1"/>
            <a:endCxn id="6" idx="3"/>
          </p:cNvCxnSpPr>
          <p:nvPr/>
        </p:nvCxnSpPr>
        <p:spPr>
          <a:xfrm rot="10800000" flipV="1">
            <a:off x="4245480" y="2399436"/>
            <a:ext cx="859921" cy="4465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680583" y="2831068"/>
            <a:ext cx="218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Multi-source copying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00200" y="4659868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Co-copying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396137" y="4907340"/>
            <a:ext cx="5928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 - Looking at the copying probabilities?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14837" y="2249269"/>
            <a:ext cx="1214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{V51-V130}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628355" y="2173069"/>
            <a:ext cx="1257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{V1-V50, </a:t>
            </a:r>
          </a:p>
          <a:p>
            <a:pPr algn="r"/>
            <a:r>
              <a:rPr lang="en-US" dirty="0" smtClean="0"/>
              <a:t>V101-V130}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524000" y="2971800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S1</a:t>
            </a:r>
            <a:r>
              <a:rPr lang="en-US" dirty="0" smtClean="0"/>
              <a:t>{V1-V100}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1295400" y="4038600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S2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2667000" y="4034135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S3</a:t>
            </a:r>
            <a:endParaRPr lang="en-US" sz="2400" dirty="0"/>
          </a:p>
        </p:txBody>
      </p:sp>
      <p:cxnSp>
        <p:nvCxnSpPr>
          <p:cNvPr id="69" name="Straight Arrow Connector 68"/>
          <p:cNvCxnSpPr>
            <a:stCxn id="68" idx="0"/>
            <a:endCxn id="40" idx="2"/>
          </p:cNvCxnSpPr>
          <p:nvPr/>
        </p:nvCxnSpPr>
        <p:spPr>
          <a:xfrm rot="16200000" flipV="1">
            <a:off x="2276627" y="3396739"/>
            <a:ext cx="600670" cy="674122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1" idx="0"/>
            <a:endCxn id="40" idx="2"/>
          </p:cNvCxnSpPr>
          <p:nvPr/>
        </p:nvCxnSpPr>
        <p:spPr>
          <a:xfrm rot="5400000" flipH="1" flipV="1">
            <a:off x="1593003" y="3391703"/>
            <a:ext cx="605135" cy="688661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8" idx="1"/>
            <a:endCxn id="41" idx="3"/>
          </p:cNvCxnSpPr>
          <p:nvPr/>
        </p:nvCxnSpPr>
        <p:spPr>
          <a:xfrm rot="10800000" flipV="1">
            <a:off x="1807080" y="4264967"/>
            <a:ext cx="859921" cy="4465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027716" y="4103783"/>
            <a:ext cx="1119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{V21-V70}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40473" y="4114800"/>
            <a:ext cx="100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{V1-V50}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5791200" y="4659868"/>
            <a:ext cx="191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Transitive copying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986731" y="2971800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S1</a:t>
            </a:r>
            <a:r>
              <a:rPr lang="en-US" dirty="0" smtClean="0"/>
              <a:t>{V1-V100}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758131" y="4038600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S2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7129731" y="4034135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S3</a:t>
            </a:r>
            <a:endParaRPr lang="en-US" sz="2400" dirty="0"/>
          </a:p>
        </p:txBody>
      </p:sp>
      <p:cxnSp>
        <p:nvCxnSpPr>
          <p:cNvPr id="92" name="Straight Arrow Connector 91"/>
          <p:cNvCxnSpPr>
            <a:stCxn id="91" idx="0"/>
            <a:endCxn id="89" idx="2"/>
          </p:cNvCxnSpPr>
          <p:nvPr/>
        </p:nvCxnSpPr>
        <p:spPr>
          <a:xfrm rot="16200000" flipV="1">
            <a:off x="6739358" y="3396739"/>
            <a:ext cx="600670" cy="67412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90" idx="0"/>
            <a:endCxn id="89" idx="2"/>
          </p:cNvCxnSpPr>
          <p:nvPr/>
        </p:nvCxnSpPr>
        <p:spPr>
          <a:xfrm rot="5400000" flipH="1" flipV="1">
            <a:off x="6055734" y="3391703"/>
            <a:ext cx="605135" cy="688661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91" idx="1"/>
            <a:endCxn id="90" idx="3"/>
          </p:cNvCxnSpPr>
          <p:nvPr/>
        </p:nvCxnSpPr>
        <p:spPr>
          <a:xfrm rot="10800000" flipV="1">
            <a:off x="6269811" y="4264967"/>
            <a:ext cx="859921" cy="4465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7510731" y="3962400"/>
            <a:ext cx="1173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{V21-V50,</a:t>
            </a:r>
          </a:p>
          <a:p>
            <a:r>
              <a:rPr lang="en-US" dirty="0" smtClean="0"/>
              <a:t>V81-V100}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4903204" y="4114800"/>
            <a:ext cx="100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{V1-V50}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5235766" y="1186800"/>
            <a:ext cx="3021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(V81-V100 are popular values)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534400" cy="1295400"/>
          </a:xfrm>
        </p:spPr>
        <p:txBody>
          <a:bodyPr/>
          <a:lstStyle/>
          <a:p>
            <a:r>
              <a:rPr lang="en-US" sz="3200" dirty="0" smtClean="0"/>
              <a:t>Multi-Source Copying? Co-copying? Transitive Copying?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267200" y="16002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62400" y="1106269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S1</a:t>
            </a:r>
            <a:r>
              <a:rPr lang="en-US" dirty="0" smtClean="0"/>
              <a:t>{V1-V100}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2173069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216860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S3</a:t>
            </a:r>
            <a:endParaRPr lang="en-US" sz="2400" dirty="0"/>
          </a:p>
        </p:txBody>
      </p:sp>
      <p:cxnSp>
        <p:nvCxnSpPr>
          <p:cNvPr id="12" name="Straight Arrow Connector 11"/>
          <p:cNvCxnSpPr>
            <a:stCxn id="7" idx="0"/>
            <a:endCxn id="5" idx="2"/>
          </p:cNvCxnSpPr>
          <p:nvPr/>
        </p:nvCxnSpPr>
        <p:spPr>
          <a:xfrm rot="16200000" flipV="1">
            <a:off x="4715027" y="1531208"/>
            <a:ext cx="600670" cy="674122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0"/>
            <a:endCxn id="5" idx="2"/>
          </p:cNvCxnSpPr>
          <p:nvPr/>
        </p:nvCxnSpPr>
        <p:spPr>
          <a:xfrm rot="5400000" flipH="1" flipV="1">
            <a:off x="4031403" y="1526172"/>
            <a:ext cx="605135" cy="688661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1"/>
            <a:endCxn id="6" idx="3"/>
          </p:cNvCxnSpPr>
          <p:nvPr/>
        </p:nvCxnSpPr>
        <p:spPr>
          <a:xfrm rot="10800000" flipV="1">
            <a:off x="4245480" y="2399436"/>
            <a:ext cx="859921" cy="4465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680583" y="2831068"/>
            <a:ext cx="218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Multi-source copying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00200" y="4659868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Co-copying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886200" y="16764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396137" y="4907340"/>
            <a:ext cx="59881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X Looking at the copying probabilities?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 - Counting shared values?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14837" y="2249269"/>
            <a:ext cx="1214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{V51-V130}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628355" y="2173069"/>
            <a:ext cx="1257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{V1-V50, </a:t>
            </a:r>
          </a:p>
          <a:p>
            <a:pPr algn="r"/>
            <a:r>
              <a:rPr lang="en-US" dirty="0" smtClean="0"/>
              <a:t>V101-V130}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524000" y="2971800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S1</a:t>
            </a:r>
            <a:r>
              <a:rPr lang="en-US" dirty="0" smtClean="0"/>
              <a:t>{V1-V100}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1295400" y="4038600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S2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2667000" y="4034135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S3</a:t>
            </a:r>
            <a:endParaRPr lang="en-US" sz="2400" dirty="0"/>
          </a:p>
        </p:txBody>
      </p:sp>
      <p:cxnSp>
        <p:nvCxnSpPr>
          <p:cNvPr id="69" name="Straight Arrow Connector 68"/>
          <p:cNvCxnSpPr>
            <a:stCxn id="68" idx="0"/>
            <a:endCxn id="40" idx="2"/>
          </p:cNvCxnSpPr>
          <p:nvPr/>
        </p:nvCxnSpPr>
        <p:spPr>
          <a:xfrm rot="16200000" flipV="1">
            <a:off x="2276627" y="3396739"/>
            <a:ext cx="600670" cy="674122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1" idx="0"/>
            <a:endCxn id="40" idx="2"/>
          </p:cNvCxnSpPr>
          <p:nvPr/>
        </p:nvCxnSpPr>
        <p:spPr>
          <a:xfrm rot="5400000" flipH="1" flipV="1">
            <a:off x="1593003" y="3391703"/>
            <a:ext cx="605135" cy="688661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8" idx="1"/>
            <a:endCxn id="41" idx="3"/>
          </p:cNvCxnSpPr>
          <p:nvPr/>
        </p:nvCxnSpPr>
        <p:spPr>
          <a:xfrm rot="10800000" flipV="1">
            <a:off x="1807080" y="4264967"/>
            <a:ext cx="859921" cy="4465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027716" y="4103783"/>
            <a:ext cx="1119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{V21-V70}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40473" y="4114800"/>
            <a:ext cx="100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{V1-V50}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5791200" y="4659868"/>
            <a:ext cx="191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Transitive copying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986731" y="2971800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S1</a:t>
            </a:r>
            <a:r>
              <a:rPr lang="en-US" dirty="0" smtClean="0"/>
              <a:t>{V1-V100}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758131" y="4038600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S2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7129731" y="4034135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S3</a:t>
            </a:r>
            <a:endParaRPr lang="en-US" sz="2400" dirty="0"/>
          </a:p>
        </p:txBody>
      </p:sp>
      <p:cxnSp>
        <p:nvCxnSpPr>
          <p:cNvPr id="92" name="Straight Arrow Connector 91"/>
          <p:cNvCxnSpPr>
            <a:stCxn id="91" idx="0"/>
            <a:endCxn id="89" idx="2"/>
          </p:cNvCxnSpPr>
          <p:nvPr/>
        </p:nvCxnSpPr>
        <p:spPr>
          <a:xfrm rot="16200000" flipV="1">
            <a:off x="6739358" y="3396739"/>
            <a:ext cx="600670" cy="67412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90" idx="0"/>
            <a:endCxn id="89" idx="2"/>
          </p:cNvCxnSpPr>
          <p:nvPr/>
        </p:nvCxnSpPr>
        <p:spPr>
          <a:xfrm rot="5400000" flipH="1" flipV="1">
            <a:off x="6055734" y="3391703"/>
            <a:ext cx="605135" cy="688661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91" idx="1"/>
            <a:endCxn id="90" idx="3"/>
          </p:cNvCxnSpPr>
          <p:nvPr/>
        </p:nvCxnSpPr>
        <p:spPr>
          <a:xfrm rot="10800000" flipV="1">
            <a:off x="6269811" y="4264967"/>
            <a:ext cx="859921" cy="4465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7510731" y="3962400"/>
            <a:ext cx="1173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{V21-V50,</a:t>
            </a:r>
          </a:p>
          <a:p>
            <a:r>
              <a:rPr lang="en-US" dirty="0" smtClean="0"/>
              <a:t>V81-V100}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4903204" y="4114800"/>
            <a:ext cx="100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{V1-V50}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5235766" y="1186800"/>
            <a:ext cx="3021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(V81-V100 are popular values)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105400" y="16764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572000" y="23622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524000" y="35052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606738" y="35052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133600" y="42672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019800" y="35052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086600" y="35052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629400" y="423414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43" grpId="0"/>
      <p:bldP spid="44" grpId="0"/>
      <p:bldP spid="45" grpId="0"/>
      <p:bldP spid="46" grpId="0"/>
      <p:bldP spid="47" grpId="0"/>
      <p:bldP spid="48" grpId="0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Information Propagation Becomes Much Easier with the Web Technologies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4267200" y="16002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3581400" cy="378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6" name="AutoShape 2" descr="data:image/jpg;base64,/9j/4AAQSkZJRgABAQAAAQABAAD/2wCEAAkGBhQSERUTEBMTFRQVGRQXFxcVGBceFhgdHhkaHR8ZGRweHyYeHxsjGR4dIjAgIyopLC0tGB4xNTEtQSkvLCkBCQoKDgwOFQ8PFykkHCQpKSksKSw1KSwsLCwsKSwpLCwsLCkpKSkpKSwpLCwsKSwsKSwpLCksLCkpLCwsLCwpLP/AABEIAF8AfwMBIgACEQEDEQH/xAAcAAABBAMBAAAAAAAAAAAAAAAAAgMEBQYHCAH/xAA8EAACAQIEAwYEBAUCBwEAAAABAhEAAwQSITEFIkEGEzJRYXEHgZGhFEKCkiNisdHwweEWNENSU8LxFf/EABgBAQEBAQEAAAAAAAAAAAAAAAABAgME/8QAGREBAQEAAwAAAAAAAAAAAAAAAAEREiEx/9oADAMBAAIRAxEAPwChw/azAv8A9TiGFP8AOLWJtD5wtz71Z4e+lz/l8bgL/wDKzvhrh/TdDKT+oVrv/wDPBZQAjNs4Tla2ZiSJTrrtprO1R7uFEsCGlPFKh4GYDNmhYWSBM9amGtqYi3ftCb2ExKrvnVO9t++eyXEe8VCt8TsXeVbltv5SRP7Tr9q13g8besNOHvtbO4Nq6yGPnpPpPSrj/jbGvC4nucSpIAOMsWnG/wD5iJA9cwj0qYusyNuPCzr7M0ftPL9qc74CC7eQkxr9IFYsuPtcv4nBnDWmMG9hcTdNqYJGUE3UmQNtgDp1C8Net/i8Pas4l7yXXRT3uVgELQVzAzLDTZTtFB0R2Ww3d4OwvXu0J92GY/cmrWvFECva0hnF2A9tkYAhlZSDqCCIgjyNc2doeE4LA4l7TJcuOjTlfbKRK+nVdesGuma0j8eezEXLeLRdGGW4R5jaf07egbyFPBr7EdsmWVsIltegUa/5P9aqMRjr13V2MebH/P6V6AoVSg1k5gf9D/v0p1cKxAyy/eQSqhiZB2iNWCkHSYzb6kDSGbfD5aHbWJEkZdtpn+0fanLQgBlXwmG2gnXTbyHUmampgwHUm4kGAFzBnytuNoUgdWy7EjpTllkDlUQsSpAzgNmOYbKpEbebzpppVO0a1hnZYRGZCcxABMRvrGhgiTHp7P8A4dFYFnDZtMq8zREjmkLv0zT9xS7thyCl5ggmcsHWYAAtoMqkR1C+c60u3ath8lxWc6jMxzTl0AVFZRMAfnI3jahivt2bVwFVDoAyoNAwLERqRlMwp/KdyTvXv4YlR3V5QgkQzxETmJVozGT0B5YmNqVcvlVPfWUE5zlym2yjRZ5YGZjy6rss+7OJa0UVS1yycmgEOuUsWAaCpknmOh0y7VhTty5cFxQ9sqlsOULKRlTVpEQskT0iW86jW7ykOQGVozFtypzAQDyncxAHUmpZskXV7u6LdvMsgMVdVAUAFTEvl1MTLN86aIcM4uWwqhWuNKkRlnKAy5ZMsFmTq0+VA3cS2xUZhmmLhuABvUiQGmZ09t9azP4O9nRd4srDmTDqbxMGCfCggzrmM7/krCLl43XFsm5JIEZgwB/VEQes9K358DeDhMJdxWUr+JuckjXurYyp/wCxoNlUUUUBVV2n4GuLwtyw0Sw5Sdgw2PtOh9CataKDk04IWrz2byjQkc88pB1kCDsNQCPC2+1Le3cym0xFsFjs2VGB2yoNWGhMgHrWxvjX2UKXFxlrQNAaNCG3zSOswfOcxrXqWluooC/xJYygZnY+TTpA9JkeUmtQpnKhJW4XZ1UgE8qjLoABBbeNDlgmD1p7nZSpC218QIhFgAg+rnXzJHz0Wq5bmQW8rCYI1cOJ0JOn7QJAalKp5y7Fh4iVh300gmdN9s3WI0FVCDaC2xnlwAApByrlnxajNoZ0hdiZp3UalA1oaMMuUN5EkEMTOuXNpO2lOKndhcoXIxIBMMwGkekTty9RB0mpK2AIDGCABGrMB5QJI9jFXBj1q1fRGCE3GzgslshlCgRqkESTp4eXJ0mmrt/KEN60r3CCYggxOVVYAwSQD+WQMsekhrCB1LlMyi4VF1Gtu7tJU3S3IQG6gxpHWmHF9BADssjS7kdQSN8xlRMaGR4a5qSxtLeW5cLhjF0qwDCWGZSxEdSGK5dtKQ9plVfw7gsIko5BOm5RiDJ30X606OFs91M/8W5fzEKCEjLpJLACJV1y6Dk0JkU/xHHC4oN0mXK3IuZoZQpS2JVmKhecid8wO1BEwNi42YkBWOW0pKAEtdlfTZM5npAre3Afirw/DouFXvO6sKLa3kUPbKooBchSbirIOpWDE9a1N2a7Mtiy6YVSXtWL105Wzc7cltJMDbm2kC4arcZ2cbCXrZxFl0XvASt9WyMqkEgvbkkHQHKJGb6h1HwftLhsUJwt+1d8wjAsPdfEPmKsq0Pws8PvKXuLh41J7u2wu2xLHvEfDrykCBkOUQsxJioXZD4j4m1xFLFvE3MThGvd2O/1Y2y0B8zcykLrvGmoHS4OhaKas4lX8LA+x29/Knagq+03BVxWGeywmYI9wZA+ex9Ca5svYY2LzWyA0EjWdx10I1IEEToQB6V1PWl/jD2c7vELfQQl0akdHBk/M6MPXP5VYMCBbMO81tGIHhSRrppEkTrBOnrUjDXzazhTKONR4RO2kjMQQfJTvrzGo6qxMmRPUySfmen1qTbtAe/md62hNsHLlHh102WD0/7ivSGkRT9ux5n5DQfbWlKKdRaofxtuQQRI8jqKoL2ARTNubZ87ZK/YafaskxgqixF0b9CCflp/evNHSq9+8Ew4bQjnENBiVzpBjTYyPSo2MlwQ1t1kWwTaIYEIIUBSVIhfOfOpd67EaHUgba9dqdwFk3XVEBzMwWOs1rWcbm+C/CsuGvYtlKtirpKgjVbVvktr8gD9qzrH8LtX1y3rSXB5OoP0nam+D4IWLFuyo0RQvvA1++tTA/vWkYDxr4KYG8c1oPYfoUMgfI6/eqbsv8EzhcaLr3Ve0qvlIkOG0ykjbTU/Ktr95XjXNNPKaCoHBXVwytJGxmPqNjVphb5YaiGGhFOZ6YtN/Ef9P9KipNUnbHgy4rCXLTFQ0ZkLGAHG2vkfCfRjUviHFxb0ALP5Dp71VWMYH5mDFtxoW0PkOh+QoSNDd1BIOhBII8iNCPeaeWs07e9kLwvHE2bLsl3VlUSyN1JAnRtD75p6VX8F+HmMxBlrfcppzXeUxA2XxH6AetdJekrH0qy4Zwe9fMWLTvG+UaD3Ow+ZrZ3A/hhhbOt6b7/zaJ+0b/qJrMbNlUAVFCqNgAAB7AU5Dn/GCdtaor2GI67Agae39q6M4j2Xw1+e9soSfzAZW/csH71iXFfhBaeTYvPbPk4Dr9srfUmuPFrWkmw3kQDIOg00npNZp8JOB97jg51FqbjaddhT3FvhZjbUlba3l87TAn9rQ30ms8+FPZx8Nhme8jJcut4WEMFGgkHUTvB9KsgzUJ60FNB6UuitMkqkfevO79ekUumcTi1QSx9h1PsKD26QoJJgbmq21dZpVPGxzMeiDoPUx09aZa9cxJheVAd/9fU/YesTVvhcKLa5V/8AtFM2uGKNxmbqW1J61IWwBMACQBoKcoohJWgpv60qigSE1mlUUUBRRRQFFFFAUUVVdoOLdynL4m2Pl6+9A5xPioTlWM3UnZff19P9gYODwLXjmeQp6t4n/sv+baBXB+BHR8RBbcJuq+5/M3r71e0Ui3aCiFEAUuiiiCiiigKKKKAooooP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433388"/>
            <a:ext cx="1209675" cy="904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8" name="AutoShape 4" descr="data:image/jpg;base64,/9j/4AAQSkZJRgABAQAAAQABAAD/2wCEAAkGBhQSERUTEBMTFRQVGRQXFxcVGBceFhgdHhkaHR8ZGRweHyYeHxsjGR4dIjAgIyopLC0tGB4xNTEtQSkvLCkBCQoKDgwOFQ8PFykkHCQpKSksKSw1KSwsLCwsKSwpLCwsLCkpKSkpKSwpLCwsKSwsKSwpLCksLCkpLCwsLCwpLP/AABEIAF8AfwMBIgACEQEDEQH/xAAcAAABBAMBAAAAAAAAAAAAAAAAAgMEBQYHCAH/xAA8EAACAQIEAwYEBAUCBwEAAAABAhEAAwQSITEFIkEGEzJRYXEHgZGhFEKCkiNisdHwweEWNENSU8LxFf/EABgBAQEBAQEAAAAAAAAAAAAAAAABAgME/8QAGREBAQEAAwAAAAAAAAAAAAAAAAEREiEx/9oADAMBAAIRAxEAPwChw/azAv8A9TiGFP8AOLWJtD5wtz71Z4e+lz/l8bgL/wDKzvhrh/TdDKT+oVrv/wDPBZQAjNs4Tla2ZiSJTrrtprO1R7uFEsCGlPFKh4GYDNmhYWSBM9amGtqYi3ftCb2ExKrvnVO9t++eyXEe8VCt8TsXeVbltv5SRP7Tr9q13g8besNOHvtbO4Nq6yGPnpPpPSrj/jbGvC4nucSpIAOMsWnG/wD5iJA9cwj0qYusyNuPCzr7M0ftPL9qc74CC7eQkxr9IFYsuPtcv4nBnDWmMG9hcTdNqYJGUE3UmQNtgDp1C8Net/i8Pas4l7yXXRT3uVgELQVzAzLDTZTtFB0R2Ww3d4OwvXu0J92GY/cmrWvFECva0hnF2A9tkYAhlZSDqCCIgjyNc2doeE4LA4l7TJcuOjTlfbKRK+nVdesGuma0j8eezEXLeLRdGGW4R5jaf07egbyFPBr7EdsmWVsIltegUa/5P9aqMRjr13V2MebH/P6V6AoVSg1k5gf9D/v0p1cKxAyy/eQSqhiZB2iNWCkHSYzb6kDSGbfD5aHbWJEkZdtpn+0fanLQgBlXwmG2gnXTbyHUmampgwHUm4kGAFzBnytuNoUgdWy7EjpTllkDlUQsSpAzgNmOYbKpEbebzpppVO0a1hnZYRGZCcxABMRvrGhgiTHp7P8A4dFYFnDZtMq8zREjmkLv0zT9xS7thyCl5ggmcsHWYAAtoMqkR1C+c60u3ath8lxWc6jMxzTl0AVFZRMAfnI3jahivt2bVwFVDoAyoNAwLERqRlMwp/KdyTvXv4YlR3V5QgkQzxETmJVozGT0B5YmNqVcvlVPfWUE5zlym2yjRZ5YGZjy6rss+7OJa0UVS1yycmgEOuUsWAaCpknmOh0y7VhTty5cFxQ9sqlsOULKRlTVpEQskT0iW86jW7ykOQGVozFtypzAQDyncxAHUmpZskXV7u6LdvMsgMVdVAUAFTEvl1MTLN86aIcM4uWwqhWuNKkRlnKAy5ZMsFmTq0+VA3cS2xUZhmmLhuABvUiQGmZ09t9azP4O9nRd4srDmTDqbxMGCfCggzrmM7/krCLl43XFsm5JIEZgwB/VEQes9K358DeDhMJdxWUr+JuckjXurYyp/wCxoNlUUUUBVV2n4GuLwtyw0Sw5Sdgw2PtOh9CataKDk04IWrz2byjQkc88pB1kCDsNQCPC2+1Le3cym0xFsFjs2VGB2yoNWGhMgHrWxvjX2UKXFxlrQNAaNCG3zSOswfOcxrXqWluooC/xJYygZnY+TTpA9JkeUmtQpnKhJW4XZ1UgE8qjLoABBbeNDlgmD1p7nZSpC218QIhFgAg+rnXzJHz0Wq5bmQW8rCYI1cOJ0JOn7QJAalKp5y7Fh4iVh300gmdN9s3WI0FVCDaC2xnlwAApByrlnxajNoZ0hdiZp3UalA1oaMMuUN5EkEMTOuXNpO2lOKndhcoXIxIBMMwGkekTty9RB0mpK2AIDGCABGrMB5QJI9jFXBj1q1fRGCE3GzgslshlCgRqkESTp4eXJ0mmrt/KEN60r3CCYggxOVVYAwSQD+WQMsekhrCB1LlMyi4VF1Gtu7tJU3S3IQG6gxpHWmHF9BADssjS7kdQSN8xlRMaGR4a5qSxtLeW5cLhjF0qwDCWGZSxEdSGK5dtKQ9plVfw7gsIko5BOm5RiDJ30X606OFs91M/8W5fzEKCEjLpJLACJV1y6Dk0JkU/xHHC4oN0mXK3IuZoZQpS2JVmKhecid8wO1BEwNi42YkBWOW0pKAEtdlfTZM5npAre3Afirw/DouFXvO6sKLa3kUPbKooBchSbirIOpWDE9a1N2a7Mtiy6YVSXtWL105Wzc7cltJMDbm2kC4arcZ2cbCXrZxFl0XvASt9WyMqkEgvbkkHQHKJGb6h1HwftLhsUJwt+1d8wjAsPdfEPmKsq0Pws8PvKXuLh41J7u2wu2xLHvEfDrykCBkOUQsxJioXZD4j4m1xFLFvE3MThGvd2O/1Y2y0B8zcykLrvGmoHS4OhaKas4lX8LA+x29/Knagq+03BVxWGeywmYI9wZA+ex9Ca5svYY2LzWyA0EjWdx10I1IEEToQB6V1PWl/jD2c7vELfQQl0akdHBk/M6MPXP5VYMCBbMO81tGIHhSRrppEkTrBOnrUjDXzazhTKONR4RO2kjMQQfJTvrzGo6qxMmRPUySfmen1qTbtAe/md62hNsHLlHh102WD0/7ivSGkRT9ux5n5DQfbWlKKdRaofxtuQQRI8jqKoL2ARTNubZ87ZK/YafaskxgqixF0b9CCflp/evNHSq9+8Ew4bQjnENBiVzpBjTYyPSo2MlwQ1t1kWwTaIYEIIUBSVIhfOfOpd67EaHUgba9dqdwFk3XVEBzMwWOs1rWcbm+C/CsuGvYtlKtirpKgjVbVvktr8gD9qzrH8LtX1y3rSXB5OoP0nam+D4IWLFuyo0RQvvA1++tTA/vWkYDxr4KYG8c1oPYfoUMgfI6/eqbsv8EzhcaLr3Ve0qvlIkOG0ykjbTU/Ktr95XjXNNPKaCoHBXVwytJGxmPqNjVphb5YaiGGhFOZ6YtN/Ef9P9KipNUnbHgy4rCXLTFQ0ZkLGAHG2vkfCfRjUviHFxb0ALP5Dp71VWMYH5mDFtxoW0PkOh+QoSNDd1BIOhBII8iNCPeaeWs07e9kLwvHE2bLsl3VlUSyN1JAnRtD75p6VX8F+HmMxBlrfcppzXeUxA2XxH6AetdJekrH0qy4Zwe9fMWLTvG+UaD3Ow+ZrZ3A/hhhbOt6b7/zaJ+0b/qJrMbNlUAVFCqNgAAB7AU5Dn/GCdtaor2GI67Agae39q6M4j2Xw1+e9soSfzAZW/csH71iXFfhBaeTYvPbPk4Dr9srfUmuPFrWkmw3kQDIOg00npNZp8JOB97jg51FqbjaddhT3FvhZjbUlba3l87TAn9rQ30ms8+FPZx8Nhme8jJcut4WEMFGgkHUTvB9KsgzUJ60FNB6UuitMkqkfevO79ekUumcTi1QSx9h1PsKD26QoJJgbmq21dZpVPGxzMeiDoPUx09aZa9cxJheVAd/9fU/YesTVvhcKLa5V/8AtFM2uGKNxmbqW1J61IWwBMACQBoKcoohJWgpv60qigSE1mlUUUBRRRQFFFFAUUVVdoOLdynL4m2Pl6+9A5xPioTlWM3UnZff19P9gYODwLXjmeQp6t4n/sv+baBXB+BHR8RBbcJuq+5/M3r71e0Ui3aCiFEAUuiiiCiiigKKKKAooooP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433388"/>
            <a:ext cx="1209675" cy="904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90" name="Picture 6" descr="data-transfer-dongle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371600"/>
            <a:ext cx="3027423" cy="2267204"/>
          </a:xfrm>
          <a:prstGeom prst="rect">
            <a:avLst/>
          </a:prstGeom>
          <a:noFill/>
        </p:spPr>
      </p:pic>
      <p:pic>
        <p:nvPicPr>
          <p:cNvPr id="41992" name="Picture 8" descr="identity-theft-protection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4343400"/>
            <a:ext cx="3087249" cy="2047875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4419600" y="3505200"/>
            <a:ext cx="11430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4267200" y="16002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534400" cy="1295400"/>
          </a:xfrm>
        </p:spPr>
        <p:txBody>
          <a:bodyPr/>
          <a:lstStyle/>
          <a:p>
            <a:r>
              <a:rPr lang="en-US" sz="3200" dirty="0" smtClean="0"/>
              <a:t>Multi-Source Copying? Co-copying? Transitive Copying?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1148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62400" y="1106269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S1</a:t>
            </a:r>
            <a:r>
              <a:rPr lang="en-US" dirty="0" smtClean="0"/>
              <a:t>{V1-V100}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2173069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216860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S3</a:t>
            </a:r>
            <a:endParaRPr lang="en-US" sz="2400" dirty="0"/>
          </a:p>
        </p:txBody>
      </p:sp>
      <p:cxnSp>
        <p:nvCxnSpPr>
          <p:cNvPr id="12" name="Straight Arrow Connector 11"/>
          <p:cNvCxnSpPr>
            <a:stCxn id="7" idx="0"/>
            <a:endCxn id="5" idx="2"/>
          </p:cNvCxnSpPr>
          <p:nvPr/>
        </p:nvCxnSpPr>
        <p:spPr>
          <a:xfrm rot="16200000" flipV="1">
            <a:off x="4715027" y="1531208"/>
            <a:ext cx="600670" cy="674122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0"/>
            <a:endCxn id="5" idx="2"/>
          </p:cNvCxnSpPr>
          <p:nvPr/>
        </p:nvCxnSpPr>
        <p:spPr>
          <a:xfrm rot="5400000" flipH="1" flipV="1">
            <a:off x="4031403" y="1526172"/>
            <a:ext cx="605135" cy="688661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1"/>
            <a:endCxn id="6" idx="3"/>
          </p:cNvCxnSpPr>
          <p:nvPr/>
        </p:nvCxnSpPr>
        <p:spPr>
          <a:xfrm rot="10800000" flipV="1">
            <a:off x="4245480" y="2399436"/>
            <a:ext cx="859921" cy="4465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680583" y="2831068"/>
            <a:ext cx="218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Multi-source copying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00200" y="4659868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Co-copying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886200" y="1676400"/>
            <a:ext cx="40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396137" y="4907340"/>
            <a:ext cx="59282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X Looking at the copying probabilities?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X Counting shared values?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 - Comparing the set of shared values?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14837" y="2249269"/>
            <a:ext cx="1214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{V51-V130}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628355" y="2173069"/>
            <a:ext cx="1257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{V1-V50, </a:t>
            </a:r>
          </a:p>
          <a:p>
            <a:pPr algn="r"/>
            <a:r>
              <a:rPr lang="en-US" dirty="0" smtClean="0"/>
              <a:t>V101-V130}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524000" y="2971800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S1</a:t>
            </a:r>
            <a:r>
              <a:rPr lang="en-US" dirty="0" smtClean="0"/>
              <a:t>{V1-V100}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1295400" y="4038600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S2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2667000" y="4034135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S3</a:t>
            </a:r>
            <a:endParaRPr lang="en-US" sz="2400" dirty="0"/>
          </a:p>
        </p:txBody>
      </p:sp>
      <p:cxnSp>
        <p:nvCxnSpPr>
          <p:cNvPr id="69" name="Straight Arrow Connector 68"/>
          <p:cNvCxnSpPr>
            <a:stCxn id="68" idx="0"/>
            <a:endCxn id="40" idx="2"/>
          </p:cNvCxnSpPr>
          <p:nvPr/>
        </p:nvCxnSpPr>
        <p:spPr>
          <a:xfrm rot="16200000" flipV="1">
            <a:off x="2276627" y="3396739"/>
            <a:ext cx="600670" cy="674122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1" idx="0"/>
            <a:endCxn id="40" idx="2"/>
          </p:cNvCxnSpPr>
          <p:nvPr/>
        </p:nvCxnSpPr>
        <p:spPr>
          <a:xfrm rot="5400000" flipH="1" flipV="1">
            <a:off x="1593003" y="3391703"/>
            <a:ext cx="605135" cy="688661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8" idx="1"/>
            <a:endCxn id="41" idx="3"/>
          </p:cNvCxnSpPr>
          <p:nvPr/>
        </p:nvCxnSpPr>
        <p:spPr>
          <a:xfrm rot="10800000" flipV="1">
            <a:off x="1807080" y="4264967"/>
            <a:ext cx="859921" cy="4465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027716" y="4103783"/>
            <a:ext cx="1119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{V21-V70}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40473" y="4114800"/>
            <a:ext cx="100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{V1-V50}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5791200" y="4659868"/>
            <a:ext cx="191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Transitive copying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986731" y="2971800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S1</a:t>
            </a:r>
            <a:r>
              <a:rPr lang="en-US" dirty="0" smtClean="0"/>
              <a:t>{V1-V100}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758131" y="4038600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S2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7129731" y="4034135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S3</a:t>
            </a:r>
            <a:endParaRPr lang="en-US" sz="2400" dirty="0"/>
          </a:p>
        </p:txBody>
      </p:sp>
      <p:cxnSp>
        <p:nvCxnSpPr>
          <p:cNvPr id="92" name="Straight Arrow Connector 91"/>
          <p:cNvCxnSpPr>
            <a:stCxn id="91" idx="0"/>
            <a:endCxn id="89" idx="2"/>
          </p:cNvCxnSpPr>
          <p:nvPr/>
        </p:nvCxnSpPr>
        <p:spPr>
          <a:xfrm rot="16200000" flipV="1">
            <a:off x="6739358" y="3396739"/>
            <a:ext cx="600670" cy="67412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90" idx="0"/>
            <a:endCxn id="89" idx="2"/>
          </p:cNvCxnSpPr>
          <p:nvPr/>
        </p:nvCxnSpPr>
        <p:spPr>
          <a:xfrm rot="5400000" flipH="1" flipV="1">
            <a:off x="6055734" y="3391703"/>
            <a:ext cx="605135" cy="688661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91" idx="1"/>
            <a:endCxn id="90" idx="3"/>
          </p:cNvCxnSpPr>
          <p:nvPr/>
        </p:nvCxnSpPr>
        <p:spPr>
          <a:xfrm rot="10800000" flipV="1">
            <a:off x="6269811" y="4264967"/>
            <a:ext cx="859921" cy="4465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7510731" y="3962400"/>
            <a:ext cx="1173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{V21-V50,</a:t>
            </a:r>
          </a:p>
          <a:p>
            <a:r>
              <a:rPr lang="en-US" dirty="0" smtClean="0"/>
              <a:t>V81-V100}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4903204" y="4114800"/>
            <a:ext cx="100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{V1-V50}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5235766" y="1186800"/>
            <a:ext cx="3021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(V81-V100 are popular values)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105400" y="1676400"/>
            <a:ext cx="40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495800" y="236220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447800" y="3505200"/>
            <a:ext cx="40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606738" y="3505200"/>
            <a:ext cx="40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057400" y="426720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943600" y="3505200"/>
            <a:ext cx="40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086600" y="3505200"/>
            <a:ext cx="40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553200" y="4234149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43" grpId="0"/>
      <p:bldP spid="44" grpId="0"/>
      <p:bldP spid="45" grpId="0"/>
      <p:bldP spid="46" grpId="0"/>
      <p:bldP spid="47" grpId="0"/>
      <p:bldP spid="48" grpId="0"/>
      <p:bldP spid="50" grpId="0"/>
      <p:bldP spid="5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534400" cy="1295400"/>
          </a:xfrm>
        </p:spPr>
        <p:txBody>
          <a:bodyPr/>
          <a:lstStyle/>
          <a:p>
            <a:r>
              <a:rPr lang="en-US" sz="3200" dirty="0" smtClean="0"/>
              <a:t>Multi-Source Copying? Co-copying? Transitive Copying?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267200" y="16002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62400" y="1106269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S1</a:t>
            </a:r>
            <a:r>
              <a:rPr lang="en-US" dirty="0" smtClean="0"/>
              <a:t>{V1-V100}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2173069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216860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S3</a:t>
            </a:r>
            <a:endParaRPr lang="en-US" sz="2400" dirty="0"/>
          </a:p>
        </p:txBody>
      </p:sp>
      <p:cxnSp>
        <p:nvCxnSpPr>
          <p:cNvPr id="12" name="Straight Arrow Connector 11"/>
          <p:cNvCxnSpPr>
            <a:stCxn id="7" idx="0"/>
            <a:endCxn id="5" idx="2"/>
          </p:cNvCxnSpPr>
          <p:nvPr/>
        </p:nvCxnSpPr>
        <p:spPr>
          <a:xfrm rot="16200000" flipV="1">
            <a:off x="4715027" y="1531208"/>
            <a:ext cx="600670" cy="674122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0"/>
            <a:endCxn id="5" idx="2"/>
          </p:cNvCxnSpPr>
          <p:nvPr/>
        </p:nvCxnSpPr>
        <p:spPr>
          <a:xfrm rot="5400000" flipH="1" flipV="1">
            <a:off x="4031403" y="1526172"/>
            <a:ext cx="605135" cy="688661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1"/>
            <a:endCxn id="6" idx="3"/>
          </p:cNvCxnSpPr>
          <p:nvPr/>
        </p:nvCxnSpPr>
        <p:spPr>
          <a:xfrm rot="10800000" flipV="1">
            <a:off x="4245480" y="2399436"/>
            <a:ext cx="859921" cy="4465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680583" y="2831068"/>
            <a:ext cx="218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Multi-source copying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00200" y="4659868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Co-copying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352800" y="1715869"/>
            <a:ext cx="869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V1-V50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114800" y="2450068"/>
            <a:ext cx="1188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V101-V130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396137" y="4907340"/>
            <a:ext cx="59282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X Looking at the copying probabilities?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X Counting shared values?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 - Comparing the set of shared values?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29200" y="1715869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V51-V100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414837" y="2249269"/>
            <a:ext cx="1214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{V51-V130}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628355" y="2173069"/>
            <a:ext cx="1257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{V1-V50, </a:t>
            </a:r>
          </a:p>
          <a:p>
            <a:pPr algn="r"/>
            <a:r>
              <a:rPr lang="en-US" dirty="0" smtClean="0"/>
              <a:t>V101-V130}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524000" y="2971800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S1</a:t>
            </a:r>
            <a:r>
              <a:rPr lang="en-US" dirty="0" smtClean="0"/>
              <a:t>{V1-V100}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1295400" y="4038600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S2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2667000" y="4034135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S3</a:t>
            </a:r>
            <a:endParaRPr lang="en-US" sz="2400" dirty="0"/>
          </a:p>
        </p:txBody>
      </p:sp>
      <p:cxnSp>
        <p:nvCxnSpPr>
          <p:cNvPr id="69" name="Straight Arrow Connector 68"/>
          <p:cNvCxnSpPr>
            <a:stCxn id="68" idx="0"/>
            <a:endCxn id="40" idx="2"/>
          </p:cNvCxnSpPr>
          <p:nvPr/>
        </p:nvCxnSpPr>
        <p:spPr>
          <a:xfrm rot="16200000" flipV="1">
            <a:off x="2276627" y="3396739"/>
            <a:ext cx="600670" cy="674122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1" idx="0"/>
            <a:endCxn id="40" idx="2"/>
          </p:cNvCxnSpPr>
          <p:nvPr/>
        </p:nvCxnSpPr>
        <p:spPr>
          <a:xfrm rot="5400000" flipH="1" flipV="1">
            <a:off x="1593003" y="3391703"/>
            <a:ext cx="605135" cy="688661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8" idx="1"/>
            <a:endCxn id="41" idx="3"/>
          </p:cNvCxnSpPr>
          <p:nvPr/>
        </p:nvCxnSpPr>
        <p:spPr>
          <a:xfrm rot="10800000" flipV="1">
            <a:off x="1807080" y="4264967"/>
            <a:ext cx="859921" cy="4465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914400" y="3581400"/>
            <a:ext cx="869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V1-V50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1755109" y="4278868"/>
            <a:ext cx="98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V21-V50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2590800" y="358140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V21-V70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027716" y="4103783"/>
            <a:ext cx="1119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{V21-V70}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40473" y="4114800"/>
            <a:ext cx="100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{V1-V50}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5791200" y="4659868"/>
            <a:ext cx="191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Transitive copying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986731" y="2971800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S1</a:t>
            </a:r>
            <a:r>
              <a:rPr lang="en-US" dirty="0" smtClean="0"/>
              <a:t>{V1-V100}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758131" y="4038600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S2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7129731" y="4034135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S3</a:t>
            </a:r>
            <a:endParaRPr lang="en-US" sz="2400" dirty="0"/>
          </a:p>
        </p:txBody>
      </p:sp>
      <p:cxnSp>
        <p:nvCxnSpPr>
          <p:cNvPr id="92" name="Straight Arrow Connector 91"/>
          <p:cNvCxnSpPr>
            <a:stCxn id="91" idx="0"/>
            <a:endCxn id="89" idx="2"/>
          </p:cNvCxnSpPr>
          <p:nvPr/>
        </p:nvCxnSpPr>
        <p:spPr>
          <a:xfrm rot="16200000" flipV="1">
            <a:off x="6739358" y="3396739"/>
            <a:ext cx="600670" cy="67412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90" idx="0"/>
            <a:endCxn id="89" idx="2"/>
          </p:cNvCxnSpPr>
          <p:nvPr/>
        </p:nvCxnSpPr>
        <p:spPr>
          <a:xfrm rot="5400000" flipH="1" flipV="1">
            <a:off x="6055734" y="3391703"/>
            <a:ext cx="605135" cy="688661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91" idx="1"/>
            <a:endCxn id="90" idx="3"/>
          </p:cNvCxnSpPr>
          <p:nvPr/>
        </p:nvCxnSpPr>
        <p:spPr>
          <a:xfrm rot="10800000" flipV="1">
            <a:off x="6269811" y="4264967"/>
            <a:ext cx="859921" cy="4465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5377131" y="3581400"/>
            <a:ext cx="869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V1-V50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6217840" y="4278868"/>
            <a:ext cx="98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V21-V50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7053531" y="3581400"/>
            <a:ext cx="199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V21-V50, V81-V100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7510731" y="3962400"/>
            <a:ext cx="1173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{V21-V50,</a:t>
            </a:r>
          </a:p>
          <a:p>
            <a:r>
              <a:rPr lang="en-US" dirty="0" smtClean="0"/>
              <a:t>V81-V100}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4903204" y="4114800"/>
            <a:ext cx="100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{V1-V50}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5235766" y="1186800"/>
            <a:ext cx="3021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(V81-V100 are popular values)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  <p:bldP spid="37" grpId="0"/>
      <p:bldP spid="72" grpId="0"/>
      <p:bldP spid="73" grpId="0"/>
      <p:bldP spid="74" grpId="0"/>
      <p:bldP spid="95" grpId="0"/>
      <p:bldP spid="96" grpId="0"/>
      <p:bldP spid="9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534400" cy="1295400"/>
          </a:xfrm>
        </p:spPr>
        <p:txBody>
          <a:bodyPr/>
          <a:lstStyle/>
          <a:p>
            <a:r>
              <a:rPr lang="en-US" sz="3200" dirty="0" smtClean="0"/>
              <a:t>Multi-Source Copying? Co-copying? Transitive Copying?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267200" y="16002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62400" y="1106269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S1</a:t>
            </a:r>
            <a:r>
              <a:rPr lang="en-US" dirty="0" smtClean="0"/>
              <a:t>{V1-V100}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2173069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216860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S3</a:t>
            </a:r>
            <a:endParaRPr lang="en-US" sz="2400" dirty="0"/>
          </a:p>
        </p:txBody>
      </p:sp>
      <p:cxnSp>
        <p:nvCxnSpPr>
          <p:cNvPr id="12" name="Straight Arrow Connector 11"/>
          <p:cNvCxnSpPr>
            <a:stCxn id="7" idx="0"/>
            <a:endCxn id="5" idx="2"/>
          </p:cNvCxnSpPr>
          <p:nvPr/>
        </p:nvCxnSpPr>
        <p:spPr>
          <a:xfrm rot="16200000" flipV="1">
            <a:off x="4715027" y="1531208"/>
            <a:ext cx="600670" cy="674122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0"/>
            <a:endCxn id="5" idx="2"/>
          </p:cNvCxnSpPr>
          <p:nvPr/>
        </p:nvCxnSpPr>
        <p:spPr>
          <a:xfrm rot="5400000" flipH="1" flipV="1">
            <a:off x="4031403" y="1526172"/>
            <a:ext cx="605135" cy="688661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1"/>
            <a:endCxn id="6" idx="3"/>
          </p:cNvCxnSpPr>
          <p:nvPr/>
        </p:nvCxnSpPr>
        <p:spPr>
          <a:xfrm rot="10800000" flipV="1">
            <a:off x="4245480" y="2399436"/>
            <a:ext cx="859921" cy="4465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680583" y="2831068"/>
            <a:ext cx="218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Multi-source copying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00200" y="4659868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Co-copying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352800" y="1715869"/>
            <a:ext cx="869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V1-V50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114800" y="2450068"/>
            <a:ext cx="1188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V101-V130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396137" y="4907340"/>
            <a:ext cx="59282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X Looking at the copying probabilities?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X Counting shared values?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X Comparing the set of shared values?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29200" y="1715869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V51-V100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414837" y="2249269"/>
            <a:ext cx="1214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{V51-V130}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628355" y="2173069"/>
            <a:ext cx="1257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{V1-V50, </a:t>
            </a:r>
          </a:p>
          <a:p>
            <a:pPr algn="r"/>
            <a:r>
              <a:rPr lang="en-US" dirty="0" smtClean="0"/>
              <a:t>V101-V130}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524000" y="2971800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S1</a:t>
            </a:r>
            <a:r>
              <a:rPr lang="en-US" dirty="0" smtClean="0"/>
              <a:t>{V1-V100}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1295400" y="4038600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S2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2667000" y="4034135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S3</a:t>
            </a:r>
            <a:endParaRPr lang="en-US" sz="2400" dirty="0"/>
          </a:p>
        </p:txBody>
      </p:sp>
      <p:cxnSp>
        <p:nvCxnSpPr>
          <p:cNvPr id="69" name="Straight Arrow Connector 68"/>
          <p:cNvCxnSpPr>
            <a:stCxn id="68" idx="0"/>
            <a:endCxn id="40" idx="2"/>
          </p:cNvCxnSpPr>
          <p:nvPr/>
        </p:nvCxnSpPr>
        <p:spPr>
          <a:xfrm rot="16200000" flipV="1">
            <a:off x="2276627" y="3396739"/>
            <a:ext cx="600670" cy="674122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1" idx="0"/>
            <a:endCxn id="40" idx="2"/>
          </p:cNvCxnSpPr>
          <p:nvPr/>
        </p:nvCxnSpPr>
        <p:spPr>
          <a:xfrm rot="5400000" flipH="1" flipV="1">
            <a:off x="1593003" y="3391703"/>
            <a:ext cx="605135" cy="688661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8" idx="1"/>
            <a:endCxn id="41" idx="3"/>
          </p:cNvCxnSpPr>
          <p:nvPr/>
        </p:nvCxnSpPr>
        <p:spPr>
          <a:xfrm rot="10800000" flipV="1">
            <a:off x="1807080" y="4264967"/>
            <a:ext cx="859921" cy="4465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914400" y="3581400"/>
            <a:ext cx="869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V1-V50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1755109" y="4278868"/>
            <a:ext cx="98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V21-V50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2590800" y="358140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V21-V70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027716" y="4103783"/>
            <a:ext cx="1119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{V21-V70}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40473" y="4114800"/>
            <a:ext cx="100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{V1-V50}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5791200" y="4659868"/>
            <a:ext cx="191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Transitive copying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986731" y="2971800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S1</a:t>
            </a:r>
            <a:r>
              <a:rPr lang="en-US" dirty="0" smtClean="0"/>
              <a:t>{V1-V100}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758131" y="4038600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S2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7129731" y="4034135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S3</a:t>
            </a:r>
            <a:endParaRPr lang="en-US" sz="2400" dirty="0"/>
          </a:p>
        </p:txBody>
      </p:sp>
      <p:cxnSp>
        <p:nvCxnSpPr>
          <p:cNvPr id="92" name="Straight Arrow Connector 91"/>
          <p:cNvCxnSpPr>
            <a:stCxn id="91" idx="0"/>
            <a:endCxn id="89" idx="2"/>
          </p:cNvCxnSpPr>
          <p:nvPr/>
        </p:nvCxnSpPr>
        <p:spPr>
          <a:xfrm rot="16200000" flipV="1">
            <a:off x="6739358" y="3396739"/>
            <a:ext cx="600670" cy="67412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90" idx="0"/>
            <a:endCxn id="89" idx="2"/>
          </p:cNvCxnSpPr>
          <p:nvPr/>
        </p:nvCxnSpPr>
        <p:spPr>
          <a:xfrm rot="5400000" flipH="1" flipV="1">
            <a:off x="6055734" y="3391703"/>
            <a:ext cx="605135" cy="688661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91" idx="1"/>
            <a:endCxn id="90" idx="3"/>
          </p:cNvCxnSpPr>
          <p:nvPr/>
        </p:nvCxnSpPr>
        <p:spPr>
          <a:xfrm rot="10800000" flipV="1">
            <a:off x="6269811" y="4264967"/>
            <a:ext cx="859921" cy="4465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5377131" y="3581400"/>
            <a:ext cx="869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V1-V50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6217840" y="4278868"/>
            <a:ext cx="98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V21-V50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7053531" y="3581400"/>
            <a:ext cx="2014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V21-V50, V80-V100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7510731" y="3962400"/>
            <a:ext cx="1173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{V21-V50,</a:t>
            </a:r>
          </a:p>
          <a:p>
            <a:r>
              <a:rPr lang="en-US" dirty="0" smtClean="0"/>
              <a:t>V81-V100}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4903204" y="4114800"/>
            <a:ext cx="100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{V1-V50}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5235766" y="1186800"/>
            <a:ext cx="3021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(V81-V100 are popular values)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2819400" y="4572000"/>
            <a:ext cx="3048000" cy="4572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V21-V50 shared by 3 sources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74251" y="6258580"/>
            <a:ext cx="773634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 need to reason for each data item in a principled way!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458200" cy="1295400"/>
          </a:xfrm>
        </p:spPr>
        <p:txBody>
          <a:bodyPr/>
          <a:lstStyle/>
          <a:p>
            <a:r>
              <a:rPr lang="en-US" sz="4400" dirty="0" smtClean="0"/>
              <a:t>Global Copying Detection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371600"/>
            <a:ext cx="8451056" cy="5486400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3200" dirty="0" smtClean="0">
                <a:ea typeface="SimSun" pitchFamily="2" charset="-122"/>
              </a:rPr>
              <a:t>Find a set of </a:t>
            </a:r>
            <a:r>
              <a:rPr lang="en-US" altLang="zh-CN" sz="3200" dirty="0" err="1" smtClean="0">
                <a:ea typeface="SimSun" pitchFamily="2" charset="-122"/>
              </a:rPr>
              <a:t>copyings</a:t>
            </a:r>
            <a:r>
              <a:rPr lang="en-US" altLang="zh-CN" sz="3200" dirty="0" smtClean="0">
                <a:ea typeface="SimSun" pitchFamily="2" charset="-122"/>
              </a:rPr>
              <a:t> </a:t>
            </a:r>
            <a:r>
              <a:rPr lang="en-US" altLang="zh-CN" sz="3200" b="1" i="1" dirty="0" smtClean="0">
                <a:ea typeface="SimSun" pitchFamily="2" charset="-122"/>
              </a:rPr>
              <a:t>R</a:t>
            </a:r>
            <a:r>
              <a:rPr lang="en-US" altLang="zh-CN" sz="3200" dirty="0" smtClean="0">
                <a:ea typeface="SimSun" pitchFamily="2" charset="-122"/>
              </a:rPr>
              <a:t> that significantly influence the rest of the </a:t>
            </a:r>
            <a:r>
              <a:rPr lang="en-US" altLang="zh-CN" sz="3200" dirty="0" err="1" smtClean="0">
                <a:ea typeface="SimSun" pitchFamily="2" charset="-122"/>
              </a:rPr>
              <a:t>copyings</a:t>
            </a:r>
            <a:endParaRPr lang="en-US" altLang="zh-CN" sz="3200" dirty="0" smtClean="0">
              <a:ea typeface="SimSun" pitchFamily="2" charset="-122"/>
            </a:endParaRPr>
          </a:p>
          <a:p>
            <a:pPr marL="1255014" lvl="1" indent="-514350"/>
            <a:r>
              <a:rPr lang="en-US" altLang="zh-CN" sz="2800" dirty="0" smtClean="0">
                <a:ea typeface="SimSun" pitchFamily="2" charset="-122"/>
              </a:rPr>
              <a:t>Maximize</a:t>
            </a:r>
            <a:br>
              <a:rPr lang="en-US" altLang="zh-CN" sz="2800" dirty="0" smtClean="0">
                <a:ea typeface="SimSun" pitchFamily="2" charset="-122"/>
              </a:rPr>
            </a:br>
            <a:endParaRPr lang="en-US" altLang="zh-CN" sz="2800" dirty="0" smtClean="0">
              <a:ea typeface="SimSun" pitchFamily="2" charset="-122"/>
            </a:endParaRPr>
          </a:p>
          <a:p>
            <a:pPr marL="1255014" lvl="1" indent="-514350"/>
            <a:endParaRPr lang="en-US" altLang="zh-CN" sz="2800" dirty="0" smtClean="0">
              <a:ea typeface="SimSun" pitchFamily="2" charset="-122"/>
            </a:endParaRPr>
          </a:p>
          <a:p>
            <a:pPr marL="1255014" lvl="1" indent="-514350"/>
            <a:r>
              <a:rPr lang="en-US" altLang="zh-CN" sz="2800" dirty="0" smtClean="0">
                <a:ea typeface="SimSun" pitchFamily="2" charset="-122"/>
              </a:rPr>
              <a:t>Finding </a:t>
            </a:r>
            <a:r>
              <a:rPr lang="en-US" altLang="zh-CN" sz="2800" b="1" i="1" dirty="0" smtClean="0">
                <a:ea typeface="SimSun" pitchFamily="2" charset="-122"/>
              </a:rPr>
              <a:t>R</a:t>
            </a:r>
            <a:r>
              <a:rPr lang="en-US" altLang="zh-CN" sz="2800" dirty="0" smtClean="0">
                <a:ea typeface="SimSun" pitchFamily="2" charset="-122"/>
              </a:rPr>
              <a:t> is NP-complete</a:t>
            </a:r>
          </a:p>
          <a:p>
            <a:pPr marL="1255014" lvl="1" indent="-514350"/>
            <a:r>
              <a:rPr lang="en-US" altLang="zh-CN" sz="2800" dirty="0" smtClean="0">
                <a:ea typeface="SimSun" pitchFamily="2" charset="-122"/>
              </a:rPr>
              <a:t>We propose a fast greedy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 smtClean="0">
                <a:ea typeface="SimSun" pitchFamily="2" charset="-122"/>
              </a:rPr>
              <a:t>Adjust copying probability for the rest of the </a:t>
            </a:r>
            <a:r>
              <a:rPr lang="en-US" altLang="zh-CN" sz="3200" dirty="0" err="1" smtClean="0">
                <a:ea typeface="SimSun" pitchFamily="2" charset="-122"/>
              </a:rPr>
              <a:t>copyings</a:t>
            </a:r>
            <a:r>
              <a:rPr lang="en-US" altLang="zh-CN" sz="3200" dirty="0" smtClean="0">
                <a:ea typeface="SimSun" pitchFamily="2" charset="-122"/>
              </a:rPr>
              <a:t>: P(S1</a:t>
            </a:r>
            <a:r>
              <a:rPr lang="en-US" altLang="zh-CN" sz="3200" dirty="0" smtClean="0">
                <a:ea typeface="SimSun" pitchFamily="2" charset="-122"/>
                <a:sym typeface="Wingdings" pitchFamily="2" charset="2"/>
              </a:rPr>
              <a:t>S2|</a:t>
            </a:r>
            <a:r>
              <a:rPr lang="en-US" altLang="zh-CN" sz="3200" b="1" i="1" dirty="0" smtClean="0">
                <a:ea typeface="SimSun" pitchFamily="2" charset="-122"/>
                <a:sym typeface="Wingdings" pitchFamily="2" charset="2"/>
              </a:rPr>
              <a:t>R</a:t>
            </a:r>
            <a:r>
              <a:rPr lang="en-US" altLang="zh-CN" sz="3200" dirty="0" smtClean="0">
                <a:ea typeface="SimSun" pitchFamily="2" charset="-122"/>
                <a:sym typeface="Wingdings" pitchFamily="2" charset="2"/>
              </a:rPr>
              <a:t>)</a:t>
            </a:r>
            <a:endParaRPr lang="en-US" altLang="zh-CN" sz="3200" dirty="0" smtClean="0">
              <a:ea typeface="SimSun" pitchFamily="2" charset="-122"/>
            </a:endParaRPr>
          </a:p>
          <a:p>
            <a:pPr marL="1255014" lvl="1" indent="-514350"/>
            <a:endParaRPr lang="en-US" altLang="zh-CN" sz="2800" dirty="0" smtClean="0">
              <a:ea typeface="SimSun" pitchFamily="2" charset="-122"/>
            </a:endParaRPr>
          </a:p>
          <a:p>
            <a:pPr marL="1255014" lvl="1" indent="-514350"/>
            <a:endParaRPr lang="en-US" altLang="zh-CN" sz="2800" dirty="0" smtClean="0">
              <a:ea typeface="SimSun" pitchFamily="2" charset="-122"/>
            </a:endParaRPr>
          </a:p>
          <a:p>
            <a:pPr marL="1255014" lvl="1" indent="-514350"/>
            <a:r>
              <a:rPr lang="en-US" altLang="zh-CN" sz="2800" dirty="0" smtClean="0">
                <a:ea typeface="SimSun" pitchFamily="2" charset="-122"/>
              </a:rPr>
              <a:t>Replace Pr(</a:t>
            </a:r>
            <a:r>
              <a:rPr lang="el-GR" altLang="zh-CN" sz="2800" dirty="0" smtClean="0">
                <a:ea typeface="SimSun" pitchFamily="2" charset="-122"/>
              </a:rPr>
              <a:t>Ф</a:t>
            </a:r>
            <a:r>
              <a:rPr lang="en-US" altLang="zh-CN" sz="2800" baseline="-25000" dirty="0" smtClean="0">
                <a:ea typeface="SimSun" pitchFamily="2" charset="-122"/>
              </a:rPr>
              <a:t>O.A</a:t>
            </a:r>
            <a:r>
              <a:rPr lang="en-US" altLang="zh-CN" sz="2800" dirty="0" smtClean="0">
                <a:ea typeface="SimSun" pitchFamily="2" charset="-122"/>
              </a:rPr>
              <a:t>(S1)|S1</a:t>
            </a:r>
            <a:r>
              <a:rPr lang="en-US" altLang="zh-CN" sz="2800" dirty="0" smtClean="0">
                <a:ea typeface="SimSun" pitchFamily="2" charset="-122"/>
                <a:sym typeface="Symbol"/>
              </a:rPr>
              <a:t></a:t>
            </a:r>
            <a:r>
              <a:rPr lang="en-US" altLang="zh-CN" sz="2800" dirty="0" smtClean="0">
                <a:ea typeface="SimSun" pitchFamily="2" charset="-122"/>
              </a:rPr>
              <a:t>S2) everywhere with </a:t>
            </a:r>
            <a:br>
              <a:rPr lang="en-US" altLang="zh-CN" sz="2800" dirty="0" smtClean="0">
                <a:ea typeface="SimSun" pitchFamily="2" charset="-122"/>
              </a:rPr>
            </a:br>
            <a:r>
              <a:rPr lang="en-US" altLang="zh-CN" sz="2800" dirty="0" smtClean="0">
                <a:ea typeface="SimSun" pitchFamily="2" charset="-122"/>
              </a:rPr>
              <a:t>Pr(</a:t>
            </a:r>
            <a:r>
              <a:rPr lang="el-GR" altLang="zh-CN" sz="2800" dirty="0" smtClean="0">
                <a:ea typeface="SimSun" pitchFamily="2" charset="-122"/>
              </a:rPr>
              <a:t>Ф</a:t>
            </a:r>
            <a:r>
              <a:rPr lang="en-US" altLang="zh-CN" sz="2800" baseline="-25000" dirty="0" smtClean="0">
                <a:ea typeface="SimSun" pitchFamily="2" charset="-122"/>
              </a:rPr>
              <a:t>O.A </a:t>
            </a:r>
            <a:r>
              <a:rPr lang="en-US" altLang="zh-CN" sz="2800" dirty="0" smtClean="0">
                <a:ea typeface="SimSun" pitchFamily="2" charset="-122"/>
              </a:rPr>
              <a:t>(S1)|S1</a:t>
            </a:r>
            <a:r>
              <a:rPr lang="en-US" altLang="zh-CN" sz="2800" dirty="0" smtClean="0">
                <a:ea typeface="SimSun" pitchFamily="2" charset="-122"/>
                <a:sym typeface="Symbol"/>
              </a:rPr>
              <a:t></a:t>
            </a:r>
            <a:r>
              <a:rPr lang="en-US" altLang="zh-CN" sz="2800" dirty="0" smtClean="0">
                <a:ea typeface="SimSun" pitchFamily="2" charset="-122"/>
              </a:rPr>
              <a:t>S2, R), which considers sources that S1 copies from according to </a:t>
            </a:r>
            <a:r>
              <a:rPr lang="en-US" altLang="zh-CN" sz="2800" b="1" i="1" dirty="0" smtClean="0">
                <a:ea typeface="SimSun" pitchFamily="2" charset="-122"/>
              </a:rPr>
              <a:t>R</a:t>
            </a:r>
            <a:r>
              <a:rPr lang="en-US" altLang="zh-CN" sz="2800" dirty="0" smtClean="0">
                <a:ea typeface="SimSun" pitchFamily="2" charset="-122"/>
              </a:rPr>
              <a:t> and provide the same value on O.A as S1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362200"/>
            <a:ext cx="5105401" cy="75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4648200"/>
            <a:ext cx="8292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Pr(</a:t>
            </a:r>
            <a:r>
              <a:rPr lang="el-GR" sz="3200" dirty="0" smtClean="0">
                <a:solidFill>
                  <a:schemeClr val="accent1">
                    <a:lumMod val="75000"/>
                  </a:schemeClr>
                </a:solidFill>
              </a:rPr>
              <a:t>Ф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(S1)|S1</a:t>
            </a: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S2) &gt;&gt; Pr(</a:t>
            </a:r>
            <a:r>
              <a:rPr lang="el-GR" sz="3200" dirty="0" smtClean="0">
                <a:solidFill>
                  <a:schemeClr val="accent1">
                    <a:lumMod val="75000"/>
                  </a:schemeClr>
                </a:solidFill>
              </a:rPr>
              <a:t>Ф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(S1)|S1</a:t>
            </a: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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S2)       S1</a:t>
            </a: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S2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879770" y="48006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534400" cy="1295400"/>
          </a:xfrm>
        </p:spPr>
        <p:txBody>
          <a:bodyPr/>
          <a:lstStyle/>
          <a:p>
            <a:r>
              <a:rPr lang="en-US" sz="3200" dirty="0" smtClean="0"/>
              <a:t>Multi-Source Copying? Co-copying? Transitive Copying?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267200" y="16002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1106269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S1</a:t>
            </a:r>
            <a:r>
              <a:rPr lang="en-US" dirty="0" smtClean="0"/>
              <a:t>{V1-V100}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2173069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216860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S3</a:t>
            </a:r>
            <a:endParaRPr lang="en-US" sz="2400" dirty="0"/>
          </a:p>
        </p:txBody>
      </p:sp>
      <p:cxnSp>
        <p:nvCxnSpPr>
          <p:cNvPr id="12" name="Straight Arrow Connector 11"/>
          <p:cNvCxnSpPr>
            <a:stCxn id="7" idx="0"/>
            <a:endCxn id="5" idx="2"/>
          </p:cNvCxnSpPr>
          <p:nvPr/>
        </p:nvCxnSpPr>
        <p:spPr>
          <a:xfrm rot="16200000" flipV="1">
            <a:off x="4715027" y="1531208"/>
            <a:ext cx="600670" cy="674122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0"/>
            <a:endCxn id="5" idx="2"/>
          </p:cNvCxnSpPr>
          <p:nvPr/>
        </p:nvCxnSpPr>
        <p:spPr>
          <a:xfrm rot="5400000" flipH="1" flipV="1">
            <a:off x="4031403" y="1526172"/>
            <a:ext cx="605135" cy="688661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1"/>
            <a:endCxn id="6" idx="3"/>
          </p:cNvCxnSpPr>
          <p:nvPr/>
        </p:nvCxnSpPr>
        <p:spPr>
          <a:xfrm rot="10800000" flipV="1">
            <a:off x="4245480" y="2399436"/>
            <a:ext cx="859921" cy="4465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680583" y="2831068"/>
            <a:ext cx="218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Multi-source copying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00200" y="5345668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Co-copying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352800" y="1715869"/>
            <a:ext cx="869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V1-V50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114800" y="2450068"/>
            <a:ext cx="1188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V101-V130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029200" y="1715869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V51-V100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414837" y="2249269"/>
            <a:ext cx="1214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{V51-V130}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628355" y="2173069"/>
            <a:ext cx="1257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{V1-V50, </a:t>
            </a:r>
          </a:p>
          <a:p>
            <a:pPr algn="r"/>
            <a:r>
              <a:rPr lang="en-US" dirty="0" smtClean="0"/>
              <a:t>V101-V130}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524000" y="3657600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S1</a:t>
            </a:r>
            <a:r>
              <a:rPr lang="en-US" dirty="0" smtClean="0"/>
              <a:t>{V1-V100}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1295400" y="4724400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S2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2667000" y="4719935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S3</a:t>
            </a:r>
            <a:endParaRPr lang="en-US" sz="2400" dirty="0"/>
          </a:p>
        </p:txBody>
      </p:sp>
      <p:cxnSp>
        <p:nvCxnSpPr>
          <p:cNvPr id="69" name="Straight Arrow Connector 68"/>
          <p:cNvCxnSpPr>
            <a:stCxn id="68" idx="0"/>
            <a:endCxn id="40" idx="2"/>
          </p:cNvCxnSpPr>
          <p:nvPr/>
        </p:nvCxnSpPr>
        <p:spPr>
          <a:xfrm rot="16200000" flipV="1">
            <a:off x="2276627" y="4082539"/>
            <a:ext cx="600670" cy="674122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1" idx="0"/>
            <a:endCxn id="40" idx="2"/>
          </p:cNvCxnSpPr>
          <p:nvPr/>
        </p:nvCxnSpPr>
        <p:spPr>
          <a:xfrm rot="5400000" flipH="1" flipV="1">
            <a:off x="1593003" y="4077503"/>
            <a:ext cx="605135" cy="688661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8" idx="1"/>
            <a:endCxn id="41" idx="3"/>
          </p:cNvCxnSpPr>
          <p:nvPr/>
        </p:nvCxnSpPr>
        <p:spPr>
          <a:xfrm rot="10800000" flipV="1">
            <a:off x="1807080" y="4950767"/>
            <a:ext cx="859921" cy="4465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914400" y="4267200"/>
            <a:ext cx="869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V1-V50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1755109" y="4964668"/>
            <a:ext cx="98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V21-V50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2590800" y="426720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V21-V70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027716" y="4789583"/>
            <a:ext cx="1119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{V21-V70}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40473" y="4800600"/>
            <a:ext cx="100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{V1-V50}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5791200" y="5345668"/>
            <a:ext cx="191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Transitive copying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986731" y="3657600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S1</a:t>
            </a:r>
            <a:r>
              <a:rPr lang="en-US" dirty="0" smtClean="0"/>
              <a:t>{V1-V100}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758131" y="4724400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S2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7129731" y="4719935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S3</a:t>
            </a:r>
            <a:endParaRPr lang="en-US" sz="2400" dirty="0"/>
          </a:p>
        </p:txBody>
      </p:sp>
      <p:cxnSp>
        <p:nvCxnSpPr>
          <p:cNvPr id="92" name="Straight Arrow Connector 91"/>
          <p:cNvCxnSpPr>
            <a:stCxn id="91" idx="0"/>
            <a:endCxn id="89" idx="2"/>
          </p:cNvCxnSpPr>
          <p:nvPr/>
        </p:nvCxnSpPr>
        <p:spPr>
          <a:xfrm rot="16200000" flipV="1">
            <a:off x="6739358" y="4082539"/>
            <a:ext cx="600670" cy="67412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90" idx="0"/>
            <a:endCxn id="89" idx="2"/>
          </p:cNvCxnSpPr>
          <p:nvPr/>
        </p:nvCxnSpPr>
        <p:spPr>
          <a:xfrm rot="5400000" flipH="1" flipV="1">
            <a:off x="6055734" y="4077503"/>
            <a:ext cx="605135" cy="688661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91" idx="1"/>
            <a:endCxn id="90" idx="3"/>
          </p:cNvCxnSpPr>
          <p:nvPr/>
        </p:nvCxnSpPr>
        <p:spPr>
          <a:xfrm rot="10800000" flipV="1">
            <a:off x="6269811" y="4950767"/>
            <a:ext cx="859921" cy="4465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5377131" y="4267200"/>
            <a:ext cx="869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V1-V50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6217840" y="4964668"/>
            <a:ext cx="98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V21-V50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7053531" y="4267200"/>
            <a:ext cx="2014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V21-V50, V81-V100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7510731" y="4648200"/>
            <a:ext cx="1188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{V21-V50,</a:t>
            </a:r>
          </a:p>
          <a:p>
            <a:r>
              <a:rPr lang="en-US" dirty="0" smtClean="0"/>
              <a:t>V81-V100}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4903204" y="4800600"/>
            <a:ext cx="100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{V1-V50}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5235766" y="1186800"/>
            <a:ext cx="3036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(V81-V100 are popular values)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600200" y="3200400"/>
            <a:ext cx="6572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9900"/>
                </a:solidFill>
              </a:rPr>
              <a:t>R</a:t>
            </a:r>
            <a:r>
              <a:rPr lang="en-US" sz="2400" dirty="0" smtClean="0">
                <a:solidFill>
                  <a:srgbClr val="FF9900"/>
                </a:solidFill>
              </a:rPr>
              <a:t>={S3</a:t>
            </a:r>
            <a:r>
              <a:rPr lang="en-US" altLang="zh-CN" sz="2400" dirty="0" smtClean="0">
                <a:solidFill>
                  <a:srgbClr val="FF9900"/>
                </a:solidFill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rgbClr val="FF9900"/>
                </a:solidFill>
              </a:rPr>
              <a:t>S1}, </a:t>
            </a:r>
            <a:r>
              <a:rPr lang="en-US" altLang="zh-CN" sz="2400" dirty="0" smtClean="0">
                <a:solidFill>
                  <a:srgbClr val="FF9900"/>
                </a:solidFill>
              </a:rPr>
              <a:t>Pr(</a:t>
            </a:r>
            <a:r>
              <a:rPr lang="el-GR" altLang="zh-CN" sz="2400" dirty="0" smtClean="0">
                <a:solidFill>
                  <a:srgbClr val="FF9900"/>
                </a:solidFill>
              </a:rPr>
              <a:t>Ф</a:t>
            </a:r>
            <a:r>
              <a:rPr lang="en-US" altLang="zh-CN" sz="2400" dirty="0" smtClean="0">
                <a:solidFill>
                  <a:srgbClr val="FF9900"/>
                </a:solidFill>
              </a:rPr>
              <a:t>(S3))= Pr(</a:t>
            </a:r>
            <a:r>
              <a:rPr lang="el-GR" altLang="zh-CN" sz="2400" dirty="0" smtClean="0">
                <a:solidFill>
                  <a:srgbClr val="FF9900"/>
                </a:solidFill>
              </a:rPr>
              <a:t>Ф</a:t>
            </a:r>
            <a:r>
              <a:rPr lang="en-US" altLang="zh-CN" sz="2400" dirty="0" smtClean="0">
                <a:solidFill>
                  <a:srgbClr val="FF9900"/>
                </a:solidFill>
              </a:rPr>
              <a:t>(S3)|</a:t>
            </a:r>
            <a:r>
              <a:rPr lang="en-US" altLang="zh-CN" sz="2400" b="1" i="1" dirty="0" smtClean="0">
                <a:solidFill>
                  <a:srgbClr val="FF9900"/>
                </a:solidFill>
              </a:rPr>
              <a:t>R</a:t>
            </a:r>
            <a:r>
              <a:rPr lang="en-US" altLang="zh-CN" sz="2400" dirty="0" smtClean="0">
                <a:solidFill>
                  <a:srgbClr val="FF9900"/>
                </a:solidFill>
              </a:rPr>
              <a:t>) for V101-V130</a:t>
            </a:r>
            <a:r>
              <a:rPr lang="en-US" sz="2400" dirty="0" smtClean="0">
                <a:solidFill>
                  <a:srgbClr val="FF9900"/>
                </a:solidFill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8200" y="5646654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9900"/>
                </a:solidFill>
              </a:rPr>
              <a:t>R</a:t>
            </a:r>
            <a:r>
              <a:rPr lang="en-US" sz="2400" dirty="0" smtClean="0">
                <a:solidFill>
                  <a:srgbClr val="FF9900"/>
                </a:solidFill>
              </a:rPr>
              <a:t>={S3</a:t>
            </a:r>
            <a:r>
              <a:rPr lang="en-US" altLang="zh-CN" sz="2400" dirty="0" smtClean="0">
                <a:solidFill>
                  <a:srgbClr val="FF9900"/>
                </a:solidFill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rgbClr val="FF9900"/>
                </a:solidFill>
              </a:rPr>
              <a:t>S1}, </a:t>
            </a:r>
            <a:br>
              <a:rPr lang="en-US" sz="2400" dirty="0" smtClean="0">
                <a:solidFill>
                  <a:srgbClr val="FF9900"/>
                </a:solidFill>
              </a:rPr>
            </a:br>
            <a:r>
              <a:rPr lang="en-US" altLang="zh-CN" sz="2400" dirty="0" smtClean="0">
                <a:solidFill>
                  <a:srgbClr val="FF9900"/>
                </a:solidFill>
              </a:rPr>
              <a:t>Pr(</a:t>
            </a:r>
            <a:r>
              <a:rPr lang="el-GR" altLang="zh-CN" sz="2400" dirty="0" smtClean="0">
                <a:solidFill>
                  <a:srgbClr val="FF9900"/>
                </a:solidFill>
              </a:rPr>
              <a:t>Ф</a:t>
            </a:r>
            <a:r>
              <a:rPr lang="en-US" altLang="zh-CN" sz="2400" dirty="0" smtClean="0">
                <a:solidFill>
                  <a:srgbClr val="FF9900"/>
                </a:solidFill>
              </a:rPr>
              <a:t>(S3))&lt;&lt;Pr(</a:t>
            </a:r>
            <a:r>
              <a:rPr lang="el-GR" altLang="zh-CN" sz="2400" dirty="0" smtClean="0">
                <a:solidFill>
                  <a:srgbClr val="FF9900"/>
                </a:solidFill>
              </a:rPr>
              <a:t>Ф</a:t>
            </a:r>
            <a:r>
              <a:rPr lang="en-US" altLang="zh-CN" sz="2400" dirty="0" smtClean="0">
                <a:solidFill>
                  <a:srgbClr val="FF9900"/>
                </a:solidFill>
              </a:rPr>
              <a:t>(S3)|</a:t>
            </a:r>
            <a:r>
              <a:rPr lang="en-US" altLang="zh-CN" sz="2400" b="1" i="1" dirty="0" smtClean="0">
                <a:solidFill>
                  <a:srgbClr val="FF9900"/>
                </a:solidFill>
              </a:rPr>
              <a:t>R</a:t>
            </a:r>
            <a:r>
              <a:rPr lang="en-US" altLang="zh-CN" sz="2400" dirty="0" smtClean="0">
                <a:solidFill>
                  <a:srgbClr val="FF9900"/>
                </a:solidFill>
              </a:rPr>
              <a:t>) </a:t>
            </a:r>
            <a:br>
              <a:rPr lang="en-US" altLang="zh-CN" sz="2400" dirty="0" smtClean="0">
                <a:solidFill>
                  <a:srgbClr val="FF9900"/>
                </a:solidFill>
              </a:rPr>
            </a:br>
            <a:r>
              <a:rPr lang="en-US" altLang="zh-CN" sz="2400" dirty="0" smtClean="0">
                <a:solidFill>
                  <a:srgbClr val="FF9900"/>
                </a:solidFill>
              </a:rPr>
              <a:t>for V21-V50</a:t>
            </a:r>
            <a:r>
              <a:rPr lang="en-US" sz="2400" dirty="0" smtClean="0">
                <a:solidFill>
                  <a:srgbClr val="FF9900"/>
                </a:solidFill>
              </a:rPr>
              <a:t>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572000" y="5617685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9900"/>
                </a:solidFill>
              </a:rPr>
              <a:t>R</a:t>
            </a:r>
            <a:r>
              <a:rPr lang="en-US" sz="2400" dirty="0" smtClean="0">
                <a:solidFill>
                  <a:srgbClr val="FF9900"/>
                </a:solidFill>
              </a:rPr>
              <a:t>={S3</a:t>
            </a:r>
            <a:r>
              <a:rPr lang="en-US" altLang="zh-CN" sz="2400" dirty="0" smtClean="0">
                <a:solidFill>
                  <a:srgbClr val="FF9900"/>
                </a:solidFill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rgbClr val="FF9900"/>
                </a:solidFill>
              </a:rPr>
              <a:t>S2}, </a:t>
            </a:r>
            <a:br>
              <a:rPr lang="en-US" sz="2400" dirty="0" smtClean="0">
                <a:solidFill>
                  <a:srgbClr val="FF9900"/>
                </a:solidFill>
              </a:rPr>
            </a:br>
            <a:r>
              <a:rPr lang="en-US" altLang="zh-CN" sz="2400" dirty="0" smtClean="0">
                <a:solidFill>
                  <a:srgbClr val="FF9900"/>
                </a:solidFill>
              </a:rPr>
              <a:t>Pr(</a:t>
            </a:r>
            <a:r>
              <a:rPr lang="el-GR" altLang="zh-CN" sz="2400" dirty="0" smtClean="0">
                <a:solidFill>
                  <a:srgbClr val="FF9900"/>
                </a:solidFill>
              </a:rPr>
              <a:t>Ф</a:t>
            </a:r>
            <a:r>
              <a:rPr lang="en-US" altLang="zh-CN" sz="2400" dirty="0" smtClean="0">
                <a:solidFill>
                  <a:srgbClr val="FF9900"/>
                </a:solidFill>
              </a:rPr>
              <a:t>(S3))&lt;&lt;Pr(</a:t>
            </a:r>
            <a:r>
              <a:rPr lang="el-GR" altLang="zh-CN" sz="2400" dirty="0" smtClean="0">
                <a:solidFill>
                  <a:srgbClr val="FF9900"/>
                </a:solidFill>
              </a:rPr>
              <a:t>Ф</a:t>
            </a:r>
            <a:r>
              <a:rPr lang="en-US" altLang="zh-CN" sz="2400" dirty="0" smtClean="0">
                <a:solidFill>
                  <a:srgbClr val="FF9900"/>
                </a:solidFill>
              </a:rPr>
              <a:t>(S3)|</a:t>
            </a:r>
            <a:r>
              <a:rPr lang="en-US" altLang="zh-CN" sz="2400" b="1" i="1" dirty="0" smtClean="0">
                <a:solidFill>
                  <a:srgbClr val="FF9900"/>
                </a:solidFill>
              </a:rPr>
              <a:t>R</a:t>
            </a:r>
            <a:r>
              <a:rPr lang="en-US" altLang="zh-CN" sz="2400" dirty="0" smtClean="0">
                <a:solidFill>
                  <a:srgbClr val="FF9900"/>
                </a:solidFill>
              </a:rPr>
              <a:t>) for V21-V50</a:t>
            </a:r>
          </a:p>
          <a:p>
            <a:r>
              <a:rPr lang="en-US" altLang="zh-CN" sz="2400" dirty="0" smtClean="0">
                <a:solidFill>
                  <a:srgbClr val="FF9900"/>
                </a:solidFill>
              </a:rPr>
              <a:t>Pr(</a:t>
            </a:r>
            <a:r>
              <a:rPr lang="el-GR" altLang="zh-CN" sz="2400" dirty="0" smtClean="0">
                <a:solidFill>
                  <a:srgbClr val="FF9900"/>
                </a:solidFill>
              </a:rPr>
              <a:t>Ф</a:t>
            </a:r>
            <a:r>
              <a:rPr lang="en-US" altLang="zh-CN" sz="2400" dirty="0" smtClean="0">
                <a:solidFill>
                  <a:srgbClr val="FF9900"/>
                </a:solidFill>
              </a:rPr>
              <a:t>(S3)) is high for V81-V100</a:t>
            </a:r>
            <a:r>
              <a:rPr lang="en-US" sz="2400" dirty="0" smtClean="0">
                <a:solidFill>
                  <a:srgbClr val="FF9900"/>
                </a:solidFill>
              </a:rPr>
              <a:t> </a:t>
            </a:r>
          </a:p>
          <a:p>
            <a:endParaRPr lang="en-US" sz="2400" dirty="0" smtClean="0">
              <a:solidFill>
                <a:srgbClr val="FF99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81200" y="4495800"/>
            <a:ext cx="6254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+mj-lt"/>
                <a:cs typeface="Times New Roman"/>
              </a:rPr>
              <a:t>X</a:t>
            </a:r>
            <a:endParaRPr lang="en-US" sz="5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24949" y="4038600"/>
            <a:ext cx="6254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+mj-lt"/>
                <a:cs typeface="Times New Roman"/>
              </a:rPr>
              <a:t>X</a:t>
            </a:r>
            <a:endParaRPr lang="en-US" sz="5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66876" y="1981200"/>
            <a:ext cx="4956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92D050"/>
                </a:solidFill>
                <a:latin typeface="+mj-lt"/>
                <a:cs typeface="Times New Roman"/>
              </a:rPr>
              <a:t>?</a:t>
            </a:r>
            <a:endParaRPr lang="en-US" sz="5400" b="1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057400" y="4495800"/>
            <a:ext cx="4956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92D050"/>
                </a:solidFill>
                <a:latin typeface="+mj-lt"/>
                <a:cs typeface="Times New Roman"/>
              </a:rPr>
              <a:t>?</a:t>
            </a:r>
            <a:endParaRPr lang="en-US" sz="5400" b="1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901544" y="4005944"/>
            <a:ext cx="4956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92D050"/>
                </a:solidFill>
                <a:latin typeface="+mj-lt"/>
                <a:cs typeface="Times New Roman"/>
              </a:rPr>
              <a:t>?</a:t>
            </a:r>
            <a:endParaRPr lang="en-US" sz="5400" b="1" dirty="0">
              <a:solidFill>
                <a:srgbClr val="92D05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51" grpId="0"/>
      <p:bldP spid="50" grpId="0"/>
      <p:bldP spid="50" grpId="1"/>
      <p:bldP spid="52" grpId="0"/>
      <p:bldP spid="52" grpId="1"/>
      <p:bldP spid="53" grpId="0"/>
      <p:bldP spid="53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Setup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45059" idx="2"/>
            <a:endCxn id="45058" idx="0"/>
          </p:cNvCxnSpPr>
          <p:nvPr/>
        </p:nvCxnSpPr>
        <p:spPr>
          <a:xfrm rot="5400000">
            <a:off x="4371975" y="1952625"/>
            <a:ext cx="66675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" idx="3"/>
            <a:endCxn id="45058" idx="1"/>
          </p:cNvCxnSpPr>
          <p:nvPr/>
        </p:nvCxnSpPr>
        <p:spPr>
          <a:xfrm>
            <a:off x="3314700" y="2171700"/>
            <a:ext cx="990600" cy="5334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2"/>
            <a:endCxn id="4" idx="1"/>
          </p:cNvCxnSpPr>
          <p:nvPr/>
        </p:nvCxnSpPr>
        <p:spPr>
          <a:xfrm rot="16200000" flipH="1">
            <a:off x="1628775" y="1666875"/>
            <a:ext cx="476250" cy="5334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" idx="3"/>
            <a:endCxn id="45058" idx="1"/>
          </p:cNvCxnSpPr>
          <p:nvPr/>
        </p:nvCxnSpPr>
        <p:spPr>
          <a:xfrm flipV="1">
            <a:off x="3067050" y="2705100"/>
            <a:ext cx="1238250" cy="42862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5060" idx="2"/>
            <a:endCxn id="45058" idx="3"/>
          </p:cNvCxnSpPr>
          <p:nvPr/>
        </p:nvCxnSpPr>
        <p:spPr>
          <a:xfrm rot="5400000">
            <a:off x="5750720" y="1440656"/>
            <a:ext cx="619125" cy="190976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45061" idx="3"/>
            <a:endCxn id="45062" idx="0"/>
          </p:cNvCxnSpPr>
          <p:nvPr/>
        </p:nvCxnSpPr>
        <p:spPr>
          <a:xfrm>
            <a:off x="7067550" y="3128963"/>
            <a:ext cx="1052513" cy="83343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45066" idx="3"/>
            <a:endCxn id="45063" idx="2"/>
          </p:cNvCxnSpPr>
          <p:nvPr/>
        </p:nvCxnSpPr>
        <p:spPr>
          <a:xfrm flipV="1">
            <a:off x="5867400" y="4943475"/>
            <a:ext cx="962025" cy="61460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45063" idx="2"/>
          </p:cNvCxnSpPr>
          <p:nvPr/>
        </p:nvCxnSpPr>
        <p:spPr>
          <a:xfrm rot="10800000">
            <a:off x="6829425" y="4943475"/>
            <a:ext cx="1071290" cy="52782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7" idx="0"/>
            <a:endCxn id="45058" idx="2"/>
          </p:cNvCxnSpPr>
          <p:nvPr/>
        </p:nvCxnSpPr>
        <p:spPr>
          <a:xfrm rot="16200000" flipV="1">
            <a:off x="4487466" y="3342084"/>
            <a:ext cx="457200" cy="2143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45067" idx="0"/>
            <a:endCxn id="45057" idx="2"/>
          </p:cNvCxnSpPr>
          <p:nvPr/>
        </p:nvCxnSpPr>
        <p:spPr>
          <a:xfrm rot="16200000" flipV="1">
            <a:off x="1728788" y="3862387"/>
            <a:ext cx="590550" cy="113347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1" idx="0"/>
            <a:endCxn id="45057" idx="2"/>
          </p:cNvCxnSpPr>
          <p:nvPr/>
        </p:nvCxnSpPr>
        <p:spPr>
          <a:xfrm rot="5400000" flipH="1" flipV="1">
            <a:off x="896540" y="4087416"/>
            <a:ext cx="514350" cy="60721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5061" idx="1"/>
            <a:endCxn id="7" idx="3"/>
          </p:cNvCxnSpPr>
          <p:nvPr/>
        </p:nvCxnSpPr>
        <p:spPr>
          <a:xfrm rot="10800000" flipV="1">
            <a:off x="5262562" y="3128963"/>
            <a:ext cx="985838" cy="67151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5063" idx="0"/>
            <a:endCxn id="7" idx="2"/>
          </p:cNvCxnSpPr>
          <p:nvPr/>
        </p:nvCxnSpPr>
        <p:spPr>
          <a:xfrm rot="16200000" flipV="1">
            <a:off x="5501878" y="3244453"/>
            <a:ext cx="552450" cy="210264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5066" idx="0"/>
            <a:endCxn id="7" idx="2"/>
          </p:cNvCxnSpPr>
          <p:nvPr/>
        </p:nvCxnSpPr>
        <p:spPr>
          <a:xfrm rot="16200000" flipV="1">
            <a:off x="4460081" y="4286250"/>
            <a:ext cx="1238250" cy="70485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429000"/>
            <a:ext cx="781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5300" y="2286000"/>
            <a:ext cx="800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219200"/>
            <a:ext cx="876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752600"/>
            <a:ext cx="3057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2667000"/>
            <a:ext cx="819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3962400"/>
            <a:ext cx="17621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4572000"/>
            <a:ext cx="26860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48462" y="5486400"/>
            <a:ext cx="2395538" cy="38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95862" y="5257800"/>
            <a:ext cx="871538" cy="60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33600" y="1752600"/>
            <a:ext cx="1181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0" y="2743200"/>
            <a:ext cx="781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1274578"/>
            <a:ext cx="2895600" cy="42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4" cstate="print"/>
          <a:srcRect t="-4545" r="68130"/>
          <a:stretch>
            <a:fillRect/>
          </a:stretch>
        </p:blipFill>
        <p:spPr bwMode="auto">
          <a:xfrm>
            <a:off x="4191000" y="3581400"/>
            <a:ext cx="10715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000" y="4648200"/>
            <a:ext cx="938212" cy="48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657600" y="4648200"/>
            <a:ext cx="1066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1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676400" y="4724400"/>
            <a:ext cx="1828800" cy="54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1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1000" y="5486400"/>
            <a:ext cx="18669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Picture 1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828800" y="6096000"/>
            <a:ext cx="1714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0" name="Picture 1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962400" y="6096000"/>
            <a:ext cx="1190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1" name="Picture 15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410200" y="6096000"/>
            <a:ext cx="2286000" cy="34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traight Arrow Connector 36"/>
          <p:cNvCxnSpPr>
            <a:stCxn id="45064" idx="0"/>
            <a:endCxn id="45057" idx="2"/>
          </p:cNvCxnSpPr>
          <p:nvPr/>
        </p:nvCxnSpPr>
        <p:spPr>
          <a:xfrm rot="16200000" flipV="1">
            <a:off x="2566988" y="3024187"/>
            <a:ext cx="514350" cy="273367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45064" idx="0"/>
            <a:endCxn id="7" idx="2"/>
          </p:cNvCxnSpPr>
          <p:nvPr/>
        </p:nvCxnSpPr>
        <p:spPr>
          <a:xfrm rot="5400000" flipH="1" flipV="1">
            <a:off x="4144565" y="4065985"/>
            <a:ext cx="628650" cy="53578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257800" y="152400"/>
            <a:ext cx="3886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dirty="0" smtClean="0">
                <a:ea typeface="SimSun" pitchFamily="2" charset="-122"/>
              </a:rPr>
              <a:t>18 weather websites</a:t>
            </a:r>
          </a:p>
          <a:p>
            <a:pPr>
              <a:buFont typeface="Wingdings" pitchFamily="2" charset="2"/>
              <a:buChar char="q"/>
            </a:pPr>
            <a:r>
              <a:rPr lang="en-US" altLang="zh-CN" dirty="0" smtClean="0">
                <a:ea typeface="SimSun" pitchFamily="2" charset="-122"/>
              </a:rPr>
              <a:t>for 30 major USA cities</a:t>
            </a:r>
          </a:p>
          <a:p>
            <a:pPr>
              <a:buFont typeface="Wingdings" pitchFamily="2" charset="2"/>
              <a:buChar char="q"/>
            </a:pPr>
            <a:r>
              <a:rPr lang="en-US" altLang="zh-CN" dirty="0" smtClean="0">
                <a:ea typeface="SimSun" pitchFamily="2" charset="-122"/>
              </a:rPr>
              <a:t>collected every 45 minutes for a day</a:t>
            </a:r>
          </a:p>
          <a:p>
            <a:pPr>
              <a:buFont typeface="Wingdings" pitchFamily="2" charset="2"/>
              <a:buChar char="q"/>
            </a:pPr>
            <a:r>
              <a:rPr lang="en-US" altLang="zh-CN" dirty="0" smtClean="0">
                <a:ea typeface="SimSun" pitchFamily="2" charset="-122"/>
              </a:rPr>
              <a:t>33 collections, so 990 objects</a:t>
            </a:r>
          </a:p>
          <a:p>
            <a:pPr>
              <a:buFont typeface="Wingdings" pitchFamily="2" charset="2"/>
              <a:buChar char="q"/>
            </a:pPr>
            <a:r>
              <a:rPr lang="en-US" altLang="zh-CN" dirty="0" smtClean="0">
                <a:ea typeface="SimSun" pitchFamily="2" charset="-122"/>
              </a:rPr>
              <a:t>28 distinct attributes in total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45059" idx="2"/>
            <a:endCxn id="45058" idx="0"/>
          </p:cNvCxnSpPr>
          <p:nvPr/>
        </p:nvCxnSpPr>
        <p:spPr>
          <a:xfrm rot="5400000">
            <a:off x="4371975" y="1952625"/>
            <a:ext cx="66675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" idx="3"/>
            <a:endCxn id="45058" idx="1"/>
          </p:cNvCxnSpPr>
          <p:nvPr/>
        </p:nvCxnSpPr>
        <p:spPr>
          <a:xfrm>
            <a:off x="3314700" y="2171700"/>
            <a:ext cx="990600" cy="5334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2"/>
            <a:endCxn id="4" idx="1"/>
          </p:cNvCxnSpPr>
          <p:nvPr/>
        </p:nvCxnSpPr>
        <p:spPr>
          <a:xfrm rot="16200000" flipH="1">
            <a:off x="1628775" y="1666875"/>
            <a:ext cx="476250" cy="5334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" idx="3"/>
            <a:endCxn id="45058" idx="1"/>
          </p:cNvCxnSpPr>
          <p:nvPr/>
        </p:nvCxnSpPr>
        <p:spPr>
          <a:xfrm flipV="1">
            <a:off x="3067050" y="2705100"/>
            <a:ext cx="1238250" cy="42862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5060" idx="2"/>
            <a:endCxn id="45058" idx="3"/>
          </p:cNvCxnSpPr>
          <p:nvPr/>
        </p:nvCxnSpPr>
        <p:spPr>
          <a:xfrm rot="5400000">
            <a:off x="5750720" y="1440656"/>
            <a:ext cx="619125" cy="190976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45061" idx="3"/>
            <a:endCxn id="45062" idx="0"/>
          </p:cNvCxnSpPr>
          <p:nvPr/>
        </p:nvCxnSpPr>
        <p:spPr>
          <a:xfrm>
            <a:off x="7067550" y="3128963"/>
            <a:ext cx="1052513" cy="83343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45066" idx="3"/>
            <a:endCxn id="45063" idx="2"/>
          </p:cNvCxnSpPr>
          <p:nvPr/>
        </p:nvCxnSpPr>
        <p:spPr>
          <a:xfrm flipV="1">
            <a:off x="5867400" y="4943475"/>
            <a:ext cx="962025" cy="61460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45063" idx="2"/>
          </p:cNvCxnSpPr>
          <p:nvPr/>
        </p:nvCxnSpPr>
        <p:spPr>
          <a:xfrm rot="10800000">
            <a:off x="6829425" y="4943475"/>
            <a:ext cx="1071290" cy="52782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5064" idx="2"/>
            <a:endCxn id="45069" idx="0"/>
          </p:cNvCxnSpPr>
          <p:nvPr/>
        </p:nvCxnSpPr>
        <p:spPr>
          <a:xfrm rot="5400000">
            <a:off x="2957513" y="4862512"/>
            <a:ext cx="962025" cy="1504950"/>
          </a:xfrm>
          <a:prstGeom prst="straightConnector1">
            <a:avLst/>
          </a:prstGeom>
          <a:ln w="3175">
            <a:solidFill>
              <a:srgbClr val="7030A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5064" idx="2"/>
            <a:endCxn id="71" idx="2"/>
          </p:cNvCxnSpPr>
          <p:nvPr/>
        </p:nvCxnSpPr>
        <p:spPr>
          <a:xfrm rot="16200000" flipH="1">
            <a:off x="3786188" y="5538787"/>
            <a:ext cx="1114425" cy="304800"/>
          </a:xfrm>
          <a:prstGeom prst="straightConnector1">
            <a:avLst/>
          </a:prstGeom>
          <a:ln w="3175">
            <a:solidFill>
              <a:srgbClr val="7030A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5071" idx="0"/>
            <a:endCxn id="45063" idx="2"/>
          </p:cNvCxnSpPr>
          <p:nvPr/>
        </p:nvCxnSpPr>
        <p:spPr>
          <a:xfrm rot="5400000" flipH="1" flipV="1">
            <a:off x="6115050" y="5381626"/>
            <a:ext cx="1152525" cy="276225"/>
          </a:xfrm>
          <a:prstGeom prst="straightConnector1">
            <a:avLst/>
          </a:prstGeom>
          <a:ln w="3175">
            <a:solidFill>
              <a:srgbClr val="7030A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1066800" y="3429000"/>
            <a:ext cx="781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4305300" y="2286000"/>
            <a:ext cx="800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219200"/>
            <a:ext cx="876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752600"/>
            <a:ext cx="3057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2667000"/>
            <a:ext cx="819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3962400"/>
            <a:ext cx="17621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4572000"/>
            <a:ext cx="26860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48462" y="5486400"/>
            <a:ext cx="2395538" cy="38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95862" y="5257800"/>
            <a:ext cx="871538" cy="60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33600" y="1752600"/>
            <a:ext cx="1181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0" y="2743200"/>
            <a:ext cx="781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1274578"/>
            <a:ext cx="2895600" cy="42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4" cstate="print">
            <a:lum bright="70000"/>
          </a:blip>
          <a:srcRect t="-4545" r="68130"/>
          <a:stretch>
            <a:fillRect/>
          </a:stretch>
        </p:blipFill>
        <p:spPr bwMode="auto">
          <a:xfrm>
            <a:off x="4191000" y="3581400"/>
            <a:ext cx="10715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000" y="4648200"/>
            <a:ext cx="938212" cy="48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657600" y="4648200"/>
            <a:ext cx="1066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1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676400" y="4724400"/>
            <a:ext cx="1828800" cy="54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1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1000" y="5486400"/>
            <a:ext cx="18669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Picture 1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828800" y="6096000"/>
            <a:ext cx="1714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0" name="Picture 1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962400" y="6096000"/>
            <a:ext cx="1190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1" name="Picture 15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410200" y="6096000"/>
            <a:ext cx="2286000" cy="34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" name="Group 51"/>
          <p:cNvGrpSpPr/>
          <p:nvPr/>
        </p:nvGrpSpPr>
        <p:grpSpPr>
          <a:xfrm>
            <a:off x="850105" y="3124200"/>
            <a:ext cx="5979320" cy="2133600"/>
            <a:chOff x="850105" y="3124200"/>
            <a:chExt cx="5979320" cy="2133600"/>
          </a:xfrm>
        </p:grpSpPr>
        <p:cxnSp>
          <p:nvCxnSpPr>
            <p:cNvPr id="34" name="Straight Arrow Connector 33"/>
            <p:cNvCxnSpPr>
              <a:stCxn id="7" idx="0"/>
              <a:endCxn id="45058" idx="2"/>
            </p:cNvCxnSpPr>
            <p:nvPr/>
          </p:nvCxnSpPr>
          <p:spPr>
            <a:xfrm rot="16200000" flipV="1">
              <a:off x="4487466" y="3342084"/>
              <a:ext cx="457200" cy="21431"/>
            </a:xfrm>
            <a:prstGeom prst="straightConnector1">
              <a:avLst/>
            </a:prstGeom>
            <a:ln w="38100">
              <a:solidFill>
                <a:srgbClr val="00206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45067" idx="0"/>
              <a:endCxn id="45057" idx="2"/>
            </p:cNvCxnSpPr>
            <p:nvPr/>
          </p:nvCxnSpPr>
          <p:spPr>
            <a:xfrm rot="16200000" flipV="1">
              <a:off x="1728788" y="3862387"/>
              <a:ext cx="590550" cy="1133475"/>
            </a:xfrm>
            <a:prstGeom prst="straightConnector1">
              <a:avLst/>
            </a:prstGeom>
            <a:ln w="38100">
              <a:solidFill>
                <a:srgbClr val="00206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1" idx="0"/>
              <a:endCxn id="45057" idx="2"/>
            </p:cNvCxnSpPr>
            <p:nvPr/>
          </p:nvCxnSpPr>
          <p:spPr>
            <a:xfrm rot="5400000" flipH="1" flipV="1">
              <a:off x="896540" y="4087416"/>
              <a:ext cx="514350" cy="607219"/>
            </a:xfrm>
            <a:prstGeom prst="straightConnector1">
              <a:avLst/>
            </a:prstGeom>
            <a:ln w="38100">
              <a:solidFill>
                <a:srgbClr val="00206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45061" idx="1"/>
              <a:endCxn id="7" idx="3"/>
            </p:cNvCxnSpPr>
            <p:nvPr/>
          </p:nvCxnSpPr>
          <p:spPr>
            <a:xfrm rot="10800000" flipV="1">
              <a:off x="5262562" y="3128963"/>
              <a:ext cx="985838" cy="671512"/>
            </a:xfrm>
            <a:prstGeom prst="straightConnector1">
              <a:avLst/>
            </a:prstGeom>
            <a:ln w="38100">
              <a:solidFill>
                <a:srgbClr val="00206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45063" idx="0"/>
              <a:endCxn id="7" idx="2"/>
            </p:cNvCxnSpPr>
            <p:nvPr/>
          </p:nvCxnSpPr>
          <p:spPr>
            <a:xfrm rot="16200000" flipV="1">
              <a:off x="5501878" y="3244453"/>
              <a:ext cx="552450" cy="2102644"/>
            </a:xfrm>
            <a:prstGeom prst="straightConnector1">
              <a:avLst/>
            </a:prstGeom>
            <a:ln w="38100">
              <a:solidFill>
                <a:srgbClr val="00206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45066" idx="0"/>
              <a:endCxn id="7" idx="2"/>
            </p:cNvCxnSpPr>
            <p:nvPr/>
          </p:nvCxnSpPr>
          <p:spPr>
            <a:xfrm rot="16200000" flipV="1">
              <a:off x="4460081" y="4286250"/>
              <a:ext cx="1238250" cy="704850"/>
            </a:xfrm>
            <a:prstGeom prst="straightConnector1">
              <a:avLst/>
            </a:prstGeom>
            <a:ln w="38100">
              <a:solidFill>
                <a:srgbClr val="00206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45064" idx="0"/>
              <a:endCxn id="45057" idx="2"/>
            </p:cNvCxnSpPr>
            <p:nvPr/>
          </p:nvCxnSpPr>
          <p:spPr>
            <a:xfrm rot="16200000" flipV="1">
              <a:off x="2566988" y="3024187"/>
              <a:ext cx="514350" cy="2733675"/>
            </a:xfrm>
            <a:prstGeom prst="straightConnector1">
              <a:avLst/>
            </a:prstGeom>
            <a:ln w="38100">
              <a:solidFill>
                <a:srgbClr val="00206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45064" idx="0"/>
              <a:endCxn id="7" idx="2"/>
            </p:cNvCxnSpPr>
            <p:nvPr/>
          </p:nvCxnSpPr>
          <p:spPr>
            <a:xfrm rot="5400000" flipH="1" flipV="1">
              <a:off x="4144565" y="4065985"/>
              <a:ext cx="628650" cy="535781"/>
            </a:xfrm>
            <a:prstGeom prst="straightConnector1">
              <a:avLst/>
            </a:prstGeom>
            <a:ln w="38100">
              <a:solidFill>
                <a:srgbClr val="00206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Arrow Connector 49"/>
          <p:cNvCxnSpPr>
            <a:stCxn id="5" idx="1"/>
            <a:endCxn id="6" idx="2"/>
          </p:cNvCxnSpPr>
          <p:nvPr/>
        </p:nvCxnSpPr>
        <p:spPr>
          <a:xfrm rot="10800000">
            <a:off x="1600200" y="1695451"/>
            <a:ext cx="685800" cy="1438275"/>
          </a:xfrm>
          <a:prstGeom prst="straightConnector1">
            <a:avLst/>
          </a:prstGeom>
          <a:ln w="3175">
            <a:solidFill>
              <a:srgbClr val="7030A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5064" idx="0"/>
            <a:endCxn id="5" idx="2"/>
          </p:cNvCxnSpPr>
          <p:nvPr/>
        </p:nvCxnSpPr>
        <p:spPr>
          <a:xfrm rot="16200000" flipV="1">
            <a:off x="2871788" y="3328987"/>
            <a:ext cx="1123950" cy="1514475"/>
          </a:xfrm>
          <a:prstGeom prst="straightConnector1">
            <a:avLst/>
          </a:prstGeom>
          <a:ln w="3175">
            <a:solidFill>
              <a:srgbClr val="7030A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5064" idx="0"/>
            <a:endCxn id="45060" idx="2"/>
          </p:cNvCxnSpPr>
          <p:nvPr/>
        </p:nvCxnSpPr>
        <p:spPr>
          <a:xfrm rot="5400000" flipH="1" flipV="1">
            <a:off x="4321969" y="1955007"/>
            <a:ext cx="2562225" cy="2824163"/>
          </a:xfrm>
          <a:prstGeom prst="straightConnector1">
            <a:avLst/>
          </a:prstGeom>
          <a:ln w="3175">
            <a:solidFill>
              <a:srgbClr val="7030A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5066" idx="0"/>
            <a:endCxn id="45061" idx="2"/>
          </p:cNvCxnSpPr>
          <p:nvPr/>
        </p:nvCxnSpPr>
        <p:spPr>
          <a:xfrm rot="5400000" flipH="1" flipV="1">
            <a:off x="5211366" y="3811191"/>
            <a:ext cx="1666875" cy="1226344"/>
          </a:xfrm>
          <a:prstGeom prst="straightConnector1">
            <a:avLst/>
          </a:prstGeom>
          <a:ln w="3175">
            <a:solidFill>
              <a:srgbClr val="7030A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1" idx="3"/>
          </p:cNvCxnSpPr>
          <p:nvPr/>
        </p:nvCxnSpPr>
        <p:spPr>
          <a:xfrm flipV="1">
            <a:off x="1319212" y="4876800"/>
            <a:ext cx="433388" cy="14771"/>
          </a:xfrm>
          <a:prstGeom prst="straightConnector1">
            <a:avLst/>
          </a:prstGeom>
          <a:ln w="3175">
            <a:solidFill>
              <a:srgbClr val="7030A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45064" idx="1"/>
          </p:cNvCxnSpPr>
          <p:nvPr/>
        </p:nvCxnSpPr>
        <p:spPr>
          <a:xfrm>
            <a:off x="3429000" y="4876800"/>
            <a:ext cx="228600" cy="14288"/>
          </a:xfrm>
          <a:prstGeom prst="straightConnector1">
            <a:avLst/>
          </a:prstGeom>
          <a:ln w="3175">
            <a:solidFill>
              <a:srgbClr val="7030A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5257800" y="152400"/>
            <a:ext cx="3886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dirty="0" smtClean="0">
                <a:ea typeface="SimSun" pitchFamily="2" charset="-122"/>
              </a:rPr>
              <a:t>18 weather websites</a:t>
            </a:r>
          </a:p>
          <a:p>
            <a:pPr>
              <a:buFont typeface="Wingdings" pitchFamily="2" charset="2"/>
              <a:buChar char="q"/>
            </a:pPr>
            <a:r>
              <a:rPr lang="en-US" altLang="zh-CN" dirty="0" smtClean="0">
                <a:ea typeface="SimSun" pitchFamily="2" charset="-122"/>
              </a:rPr>
              <a:t>for 30 major USA cities</a:t>
            </a:r>
          </a:p>
          <a:p>
            <a:pPr>
              <a:buFont typeface="Wingdings" pitchFamily="2" charset="2"/>
              <a:buChar char="q"/>
            </a:pPr>
            <a:r>
              <a:rPr lang="en-US" altLang="zh-CN" dirty="0" smtClean="0">
                <a:ea typeface="SimSun" pitchFamily="2" charset="-122"/>
              </a:rPr>
              <a:t>collected every 45 minutes for a day</a:t>
            </a:r>
          </a:p>
          <a:p>
            <a:pPr>
              <a:buFont typeface="Wingdings" pitchFamily="2" charset="2"/>
              <a:buChar char="q"/>
            </a:pPr>
            <a:r>
              <a:rPr lang="en-US" altLang="zh-CN" dirty="0" smtClean="0">
                <a:ea typeface="SimSun" pitchFamily="2" charset="-122"/>
              </a:rPr>
              <a:t>33 collections, so 990 objects</a:t>
            </a:r>
          </a:p>
          <a:p>
            <a:pPr>
              <a:buFont typeface="Wingdings" pitchFamily="2" charset="2"/>
              <a:buChar char="q"/>
            </a:pPr>
            <a:r>
              <a:rPr lang="en-US" altLang="zh-CN" dirty="0" smtClean="0">
                <a:ea typeface="SimSun" pitchFamily="2" charset="-122"/>
              </a:rPr>
              <a:t>28 distinct attributes in total</a:t>
            </a:r>
          </a:p>
        </p:txBody>
      </p: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Silver</a:t>
            </a:r>
            <a:r>
              <a:rPr lang="en-US" dirty="0" smtClean="0"/>
              <a:t> Standard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447800"/>
            <a:ext cx="8679656" cy="1981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Measure: </a:t>
            </a:r>
            <a:r>
              <a:rPr lang="en-US" altLang="zh-CN" sz="2800" dirty="0" smtClean="0">
                <a:ea typeface="SimSun" pitchFamily="2" charset="-122"/>
              </a:rPr>
              <a:t>Precision, Recall, F-measure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600" b="1" dirty="0" smtClean="0">
                <a:ea typeface="SimSun" pitchFamily="2" charset="-122"/>
              </a:rPr>
              <a:t>C</a:t>
            </a:r>
            <a:r>
              <a:rPr lang="en-US" altLang="zh-CN" sz="2600" dirty="0" smtClean="0">
                <a:ea typeface="SimSun" pitchFamily="2" charset="-122"/>
              </a:rPr>
              <a:t>: real copying; </a:t>
            </a:r>
            <a:r>
              <a:rPr lang="en-US" altLang="zh-CN" sz="2600" b="1" dirty="0" smtClean="0">
                <a:ea typeface="SimSun" pitchFamily="2" charset="-122"/>
              </a:rPr>
              <a:t>D</a:t>
            </a:r>
            <a:r>
              <a:rPr lang="en-US" altLang="zh-CN" sz="2600" dirty="0" smtClean="0">
                <a:ea typeface="SimSun" pitchFamily="2" charset="-122"/>
              </a:rPr>
              <a:t>: detected copying</a:t>
            </a:r>
          </a:p>
          <a:p>
            <a:pPr lvl="1">
              <a:buNone/>
            </a:pPr>
            <a:endParaRPr lang="en-US" altLang="zh-CN" sz="2600" dirty="0" smtClean="0">
              <a:ea typeface="SimSun" pitchFamily="2" charset="-122"/>
            </a:endParaRPr>
          </a:p>
          <a:p>
            <a:pPr>
              <a:buFont typeface="Wingdings" pitchFamily="2" charset="2"/>
              <a:buChar char="q"/>
            </a:pPr>
            <a:endParaRPr lang="en-US" altLang="zh-CN" sz="3200" dirty="0" smtClean="0">
              <a:ea typeface="SimSun" pitchFamily="2" charset="-122"/>
            </a:endParaRPr>
          </a:p>
          <a:p>
            <a:endParaRPr lang="en-US" altLang="zh-CN" sz="3200" dirty="0" smtClean="0">
              <a:ea typeface="SimSun" pitchFamily="2" charset="-122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44613" y="2514600"/>
          <a:ext cx="4778375" cy="998538"/>
        </p:xfrm>
        <a:graphic>
          <a:graphicData uri="http://schemas.openxmlformats.org/presentationml/2006/ole">
            <p:oleObj spid="_x0000_s363522" name="Equation" r:id="rId3" imgW="2247840" imgH="469800" progId="Equation.3">
              <p:embed/>
            </p:oleObj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3581400"/>
          <a:ext cx="8153399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1600200"/>
                <a:gridCol w="1143000"/>
                <a:gridCol w="19049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Methods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Precision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Recall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F-measure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Corr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000" dirty="0" smtClean="0"/>
                        <a:t>(Only correctness)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.5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.43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.46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Enriched </a:t>
                      </a:r>
                      <a:r>
                        <a:rPr lang="en-US" sz="2000" dirty="0" smtClean="0"/>
                        <a:t>(More evidence)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.14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.25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Local </a:t>
                      </a:r>
                      <a:r>
                        <a:rPr lang="en-US" sz="2000" dirty="0" smtClean="0"/>
                        <a:t>(correlated</a:t>
                      </a:r>
                      <a:r>
                        <a:rPr lang="en-US" sz="2000" baseline="0" dirty="0" smtClean="0"/>
                        <a:t> copying)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.33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.86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.48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Global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(global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detection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.79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.79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.79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ular Callout 6"/>
          <p:cNvSpPr/>
          <p:nvPr/>
        </p:nvSpPr>
        <p:spPr>
          <a:xfrm>
            <a:off x="1752600" y="6172200"/>
            <a:ext cx="2819400" cy="609600"/>
          </a:xfrm>
          <a:prstGeom prst="wedgeRectCallout">
            <a:avLst>
              <a:gd name="adj1" fmla="val 55446"/>
              <a:gd name="adj2" fmla="val -17364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Transitive/co-copying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not removed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118034" y="6182298"/>
            <a:ext cx="2819400" cy="609600"/>
          </a:xfrm>
          <a:prstGeom prst="wedgeRectCallout">
            <a:avLst>
              <a:gd name="adj1" fmla="val -29738"/>
              <a:gd name="adj2" fmla="val -25497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Ignoring evidence from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correlated copying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6553200" y="2286000"/>
            <a:ext cx="2438400" cy="990600"/>
          </a:xfrm>
          <a:prstGeom prst="wedgeRectCallout">
            <a:avLst>
              <a:gd name="adj1" fmla="val 25684"/>
              <a:gd name="adj2" fmla="val 19089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Enriched improves over </a:t>
            </a:r>
            <a:r>
              <a:rPr lang="en-US" dirty="0" err="1" smtClean="0">
                <a:solidFill>
                  <a:schemeClr val="tx1"/>
                </a:solidFill>
              </a:rPr>
              <a:t>Corr</a:t>
            </a:r>
            <a:r>
              <a:rPr lang="en-US" dirty="0" smtClean="0">
                <a:solidFill>
                  <a:schemeClr val="tx1"/>
                </a:solidFill>
              </a:rPr>
              <a:t> when true/false notion does apply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534400" cy="1295400"/>
          </a:xfrm>
        </p:spPr>
        <p:txBody>
          <a:bodyPr/>
          <a:lstStyle/>
          <a:p>
            <a:r>
              <a:rPr lang="en-US" sz="4400" dirty="0" smtClean="0"/>
              <a:t>What Is Missing? (a.k.a. Future Work)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267200" y="16002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Diagram 12"/>
          <p:cNvGraphicFramePr/>
          <p:nvPr/>
        </p:nvGraphicFramePr>
        <p:xfrm>
          <a:off x="1295400" y="990600"/>
          <a:ext cx="7315200" cy="24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1752600" y="3276600"/>
            <a:ext cx="22098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Consider correctness </a:t>
            </a:r>
          </a:p>
          <a:p>
            <a:pPr lvl="0" algn="ctr"/>
            <a:r>
              <a:rPr lang="en-US" dirty="0" smtClean="0"/>
              <a:t>of data [VLDB’09a]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4495800"/>
            <a:ext cx="22098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Consider additional evidence [VLDB’10a]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00400" y="4495800"/>
            <a:ext cx="22098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Consider correlated copying [VLDB’10a] </a:t>
            </a:r>
            <a:endParaRPr lang="en-US" dirty="0"/>
          </a:p>
        </p:txBody>
      </p:sp>
      <p:cxnSp>
        <p:nvCxnSpPr>
          <p:cNvPr id="10" name="Straight Arrow Connector 9"/>
          <p:cNvCxnSpPr>
            <a:stCxn id="7" idx="2"/>
            <a:endCxn id="8" idx="0"/>
          </p:cNvCxnSpPr>
          <p:nvPr/>
        </p:nvCxnSpPr>
        <p:spPr>
          <a:xfrm rot="5400000">
            <a:off x="1905000" y="3543300"/>
            <a:ext cx="533400" cy="1371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9" idx="0"/>
          </p:cNvCxnSpPr>
          <p:nvPr/>
        </p:nvCxnSpPr>
        <p:spPr>
          <a:xfrm rot="16200000" flipH="1">
            <a:off x="3314700" y="3505200"/>
            <a:ext cx="533400" cy="1447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1"/>
          <p:cNvGrpSpPr/>
          <p:nvPr/>
        </p:nvGrpSpPr>
        <p:grpSpPr>
          <a:xfrm>
            <a:off x="1752600" y="3963194"/>
            <a:ext cx="2209800" cy="2437606"/>
            <a:chOff x="2057400" y="4039394"/>
            <a:chExt cx="2209800" cy="2437606"/>
          </a:xfrm>
        </p:grpSpPr>
        <p:sp>
          <p:nvSpPr>
            <p:cNvPr id="14" name="Rectangle 13"/>
            <p:cNvSpPr/>
            <p:nvPr/>
          </p:nvSpPr>
          <p:spPr>
            <a:xfrm>
              <a:off x="2057400" y="5791200"/>
              <a:ext cx="2209800" cy="685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 smtClean="0"/>
                <a:t>Consider updates [VLDB’09b] </a:t>
              </a:r>
              <a:endParaRPr lang="en-US" dirty="0"/>
            </a:p>
          </p:txBody>
        </p:sp>
        <p:cxnSp>
          <p:nvCxnSpPr>
            <p:cNvPr id="17" name="Straight Arrow Connector 16"/>
            <p:cNvCxnSpPr>
              <a:stCxn id="7" idx="2"/>
              <a:endCxn id="14" idx="0"/>
            </p:cNvCxnSpPr>
            <p:nvPr/>
          </p:nvCxnSpPr>
          <p:spPr>
            <a:xfrm rot="5400000">
              <a:off x="2286000" y="4914900"/>
              <a:ext cx="17526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534400" cy="1295400"/>
          </a:xfrm>
        </p:spPr>
        <p:txBody>
          <a:bodyPr/>
          <a:lstStyle/>
          <a:p>
            <a:r>
              <a:rPr lang="en-US" sz="4400" dirty="0" smtClean="0"/>
              <a:t>What Is Missing? (a.k.a. Future Work)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267200" y="16002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Diagram 12"/>
          <p:cNvGraphicFramePr/>
          <p:nvPr/>
        </p:nvGraphicFramePr>
        <p:xfrm>
          <a:off x="1295400" y="990600"/>
          <a:ext cx="7315200" cy="24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048000"/>
            <a:ext cx="4038600" cy="3657600"/>
          </a:xfrm>
        </p:spPr>
        <p:txBody>
          <a:bodyPr>
            <a:normAutofit fontScale="85000" lnSpcReduction="20000"/>
          </a:bodyPr>
          <a:lstStyle/>
          <a:p>
            <a:pPr marL="411480" indent="-342900">
              <a:buFont typeface="Wingdings"/>
              <a:buChar char=""/>
            </a:pPr>
            <a:r>
              <a:rPr lang="en-US" sz="2800" dirty="0" smtClean="0"/>
              <a:t>Loop copying</a:t>
            </a:r>
          </a:p>
          <a:p>
            <a:pPr marL="411480" indent="-342900">
              <a:buFont typeface="Wingdings"/>
              <a:buChar char=""/>
            </a:pPr>
            <a:r>
              <a:rPr lang="en-US" sz="2800" dirty="0" smtClean="0"/>
              <a:t>Copying by category</a:t>
            </a:r>
          </a:p>
          <a:p>
            <a:pPr marL="411480" indent="-342900">
              <a:buFont typeface="Wingdings"/>
              <a:buChar char=""/>
            </a:pPr>
            <a:r>
              <a:rPr lang="en-US" sz="2800" dirty="0" smtClean="0"/>
              <a:t>Summarizing copying patterns</a:t>
            </a:r>
          </a:p>
          <a:p>
            <a:pPr marL="411480" indent="-342900">
              <a:buFont typeface="Wingdings"/>
              <a:buChar char=""/>
            </a:pPr>
            <a:r>
              <a:rPr lang="en-US" sz="2800" dirty="0" smtClean="0"/>
              <a:t>Exploring evidence from schemas, </a:t>
            </a:r>
            <a:r>
              <a:rPr lang="en-US" sz="2800" dirty="0" err="1" smtClean="0"/>
              <a:t>tuple</a:t>
            </a:r>
            <a:r>
              <a:rPr lang="en-US" sz="2800" dirty="0" smtClean="0"/>
              <a:t> ordering, etc.</a:t>
            </a:r>
          </a:p>
          <a:p>
            <a:pPr marL="411480" indent="-342900">
              <a:buFont typeface="Wingdings"/>
              <a:buChar char=""/>
            </a:pPr>
            <a:r>
              <a:rPr lang="en-US" sz="2800" dirty="0" smtClean="0"/>
              <a:t>Scalability</a:t>
            </a:r>
          </a:p>
          <a:p>
            <a:pPr marL="411480" indent="-342900">
              <a:buFont typeface="Wingdings"/>
              <a:buChar char=""/>
            </a:pPr>
            <a:r>
              <a:rPr lang="en-US" sz="2800" dirty="0" smtClean="0"/>
              <a:t>Detecting opinion influence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3048000"/>
            <a:ext cx="4038600" cy="3657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Hidden Sources</a:t>
            </a:r>
          </a:p>
          <a:p>
            <a:r>
              <a:rPr lang="en-US" dirty="0" smtClean="0"/>
              <a:t>Global detection for dynamic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Information Can Be Propagated (I)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t="8308"/>
          <a:stretch>
            <a:fillRect/>
          </a:stretch>
        </p:blipFill>
        <p:spPr bwMode="auto">
          <a:xfrm>
            <a:off x="1371600" y="1295400"/>
            <a:ext cx="7621677" cy="542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Line Callout 2 (Border and Accent Bar) 6"/>
          <p:cNvSpPr/>
          <p:nvPr/>
        </p:nvSpPr>
        <p:spPr>
          <a:xfrm>
            <a:off x="304800" y="1295400"/>
            <a:ext cx="2362200" cy="685800"/>
          </a:xfrm>
          <a:prstGeom prst="accentBorderCallout2">
            <a:avLst>
              <a:gd name="adj1" fmla="val 27841"/>
              <a:gd name="adj2" fmla="val 101931"/>
              <a:gd name="adj3" fmla="val 27841"/>
              <a:gd name="adj4" fmla="val 119794"/>
              <a:gd name="adj5" fmla="val 259772"/>
              <a:gd name="adj6" fmla="val 1463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UA’s bankruptcy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Chicago Tribune, 2002</a:t>
            </a:r>
            <a:endParaRPr lang="en-US" i="1" dirty="0"/>
          </a:p>
        </p:txBody>
      </p:sp>
      <p:sp>
        <p:nvSpPr>
          <p:cNvPr id="8" name="Line Callout 2 (Border and Accent Bar) 7"/>
          <p:cNvSpPr/>
          <p:nvPr/>
        </p:nvSpPr>
        <p:spPr>
          <a:xfrm>
            <a:off x="304800" y="2438400"/>
            <a:ext cx="2362200" cy="304800"/>
          </a:xfrm>
          <a:prstGeom prst="accentBorderCallout2">
            <a:avLst>
              <a:gd name="adj1" fmla="val 27841"/>
              <a:gd name="adj2" fmla="val 101931"/>
              <a:gd name="adj3" fmla="val 27841"/>
              <a:gd name="adj4" fmla="val 119794"/>
              <a:gd name="adj5" fmla="val 263235"/>
              <a:gd name="adj6" fmla="val 2234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Sun-Sentinel.com</a:t>
            </a:r>
            <a:endParaRPr lang="en-US" i="1" dirty="0"/>
          </a:p>
        </p:txBody>
      </p:sp>
      <p:sp>
        <p:nvSpPr>
          <p:cNvPr id="9" name="Line Callout 2 (Border and Accent Bar) 8"/>
          <p:cNvSpPr/>
          <p:nvPr/>
        </p:nvSpPr>
        <p:spPr>
          <a:xfrm>
            <a:off x="304800" y="3200400"/>
            <a:ext cx="2362200" cy="304800"/>
          </a:xfrm>
          <a:prstGeom prst="accentBorderCallout2">
            <a:avLst>
              <a:gd name="adj1" fmla="val 27841"/>
              <a:gd name="adj2" fmla="val 101931"/>
              <a:gd name="adj3" fmla="val 27841"/>
              <a:gd name="adj4" fmla="val 119794"/>
              <a:gd name="adj5" fmla="val 114946"/>
              <a:gd name="adj6" fmla="val 1858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Google News</a:t>
            </a:r>
            <a:endParaRPr lang="en-US" dirty="0"/>
          </a:p>
        </p:txBody>
      </p:sp>
      <p:sp>
        <p:nvSpPr>
          <p:cNvPr id="10" name="Line Callout 2 (Border and Accent Bar) 9"/>
          <p:cNvSpPr/>
          <p:nvPr/>
        </p:nvSpPr>
        <p:spPr>
          <a:xfrm>
            <a:off x="304800" y="3962400"/>
            <a:ext cx="2362200" cy="304800"/>
          </a:xfrm>
          <a:prstGeom prst="accentBorderCallout2">
            <a:avLst>
              <a:gd name="adj1" fmla="val 27841"/>
              <a:gd name="adj2" fmla="val 101931"/>
              <a:gd name="adj3" fmla="val 27841"/>
              <a:gd name="adj4" fmla="val 119794"/>
              <a:gd name="adj5" fmla="val 162748"/>
              <a:gd name="adj6" fmla="val 179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Bloomberg.com</a:t>
            </a:r>
            <a:endParaRPr lang="en-US" i="1" dirty="0"/>
          </a:p>
        </p:txBody>
      </p:sp>
      <p:cxnSp>
        <p:nvCxnSpPr>
          <p:cNvPr id="12" name="Straight Arrow Connector 11"/>
          <p:cNvCxnSpPr>
            <a:stCxn id="7" idx="1"/>
            <a:endCxn id="8" idx="3"/>
          </p:cNvCxnSpPr>
          <p:nvPr/>
        </p:nvCxnSpPr>
        <p:spPr>
          <a:xfrm rot="5400000">
            <a:off x="1257300" y="2209800"/>
            <a:ext cx="457200" cy="1588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1"/>
            <a:endCxn id="9" idx="3"/>
          </p:cNvCxnSpPr>
          <p:nvPr/>
        </p:nvCxnSpPr>
        <p:spPr>
          <a:xfrm rot="5400000">
            <a:off x="1257300" y="2971800"/>
            <a:ext cx="457200" cy="1588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1"/>
            <a:endCxn id="10" idx="3"/>
          </p:cNvCxnSpPr>
          <p:nvPr/>
        </p:nvCxnSpPr>
        <p:spPr>
          <a:xfrm rot="5400000">
            <a:off x="1257300" y="3733800"/>
            <a:ext cx="457200" cy="1588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16"/>
          <p:cNvSpPr/>
          <p:nvPr/>
        </p:nvSpPr>
        <p:spPr>
          <a:xfrm>
            <a:off x="1182256" y="4267200"/>
            <a:ext cx="609600" cy="9906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ular Callout 17"/>
          <p:cNvSpPr/>
          <p:nvPr/>
        </p:nvSpPr>
        <p:spPr>
          <a:xfrm>
            <a:off x="457200" y="5257800"/>
            <a:ext cx="2286000" cy="1143000"/>
          </a:xfrm>
          <a:prstGeom prst="wedgeRectCallout">
            <a:avLst>
              <a:gd name="adj1" fmla="val 156945"/>
              <a:gd name="adj2" fmla="val 43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UAL stock plummeted to $3 from $12.5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221940" y="5791200"/>
            <a:ext cx="1676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  <p:bldP spid="2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phoenixmasonry.org/images/King_Solom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1066800" cy="1441621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81000" y="1828800"/>
            <a:ext cx="1351156" cy="381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tencil" pitchFamily="82" charset="0"/>
                <a:ea typeface="SimSun" pitchFamily="2" charset="-122"/>
                <a:cs typeface="+mj-cs"/>
              </a:rPr>
              <a:t>Solomon</a:t>
            </a:r>
            <a:endParaRPr kumimoji="0" lang="en-US" altLang="zh-CN" sz="2000" b="1" i="0" u="none" strike="noStrike" kern="1200" cap="none" spc="-15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Garamond" pitchFamily="18" charset="0"/>
              <a:ea typeface="SimSun" pitchFamily="2" charset="-122"/>
              <a:cs typeface="+mj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8077200" cy="1295400"/>
          </a:xfrm>
        </p:spPr>
        <p:txBody>
          <a:bodyPr/>
          <a:lstStyle/>
          <a:p>
            <a:r>
              <a:rPr lang="en-US" sz="4800" dirty="0" smtClean="0"/>
              <a:t>Outline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Diagram 10"/>
          <p:cNvGraphicFramePr/>
          <p:nvPr/>
        </p:nvGraphicFramePr>
        <p:xfrm>
          <a:off x="609600" y="533400"/>
          <a:ext cx="8153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Data Integration Faces 3 Challenges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724400" y="1676400"/>
          <a:ext cx="441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Data Integration Faces 3 Challenges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724400" y="1676400"/>
          <a:ext cx="441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http://www.oppictures.com/singleimages/400/MMMC71_2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1436019"/>
            <a:ext cx="2743200" cy="2743200"/>
          </a:xfrm>
          <a:prstGeom prst="rect">
            <a:avLst/>
          </a:prstGeom>
          <a:noFill/>
        </p:spPr>
      </p:pic>
      <p:pic>
        <p:nvPicPr>
          <p:cNvPr id="8" name="Picture 4" descr="http://www.organizeit-online.com/images/3326_desk_exp_drwr_bl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3600" y="3496241"/>
            <a:ext cx="2362200" cy="2309707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 bwMode="auto">
          <a:xfrm rot="16200000" flipH="1">
            <a:off x="1333500" y="2159919"/>
            <a:ext cx="1905000" cy="1524000"/>
          </a:xfrm>
          <a:prstGeom prst="line">
            <a:avLst/>
          </a:prstGeom>
          <a:noFill/>
          <a:ln w="28575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16200000" flipH="1">
            <a:off x="838200" y="2655219"/>
            <a:ext cx="2971800" cy="1600200"/>
          </a:xfrm>
          <a:prstGeom prst="line">
            <a:avLst/>
          </a:prstGeom>
          <a:noFill/>
          <a:ln w="28575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16200000" flipH="1">
            <a:off x="1181100" y="2388519"/>
            <a:ext cx="2133600" cy="2057400"/>
          </a:xfrm>
          <a:prstGeom prst="line">
            <a:avLst/>
          </a:prstGeom>
          <a:noFill/>
          <a:ln w="28575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839788" y="2731419"/>
            <a:ext cx="2436812" cy="1752600"/>
          </a:xfrm>
          <a:prstGeom prst="line">
            <a:avLst/>
          </a:prstGeom>
          <a:noFill/>
          <a:ln w="28575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Freeform 12"/>
          <p:cNvSpPr/>
          <p:nvPr/>
        </p:nvSpPr>
        <p:spPr bwMode="auto">
          <a:xfrm>
            <a:off x="246062" y="2931444"/>
            <a:ext cx="3268663" cy="1757362"/>
          </a:xfrm>
          <a:custGeom>
            <a:avLst/>
            <a:gdLst>
              <a:gd name="connsiteX0" fmla="*/ 382588 w 3268663"/>
              <a:gd name="connsiteY0" fmla="*/ 0 h 1757362"/>
              <a:gd name="connsiteX1" fmla="*/ 163513 w 3268663"/>
              <a:gd name="connsiteY1" fmla="*/ 1209675 h 1757362"/>
              <a:gd name="connsiteX2" fmla="*/ 1363663 w 3268663"/>
              <a:gd name="connsiteY2" fmla="*/ 1714500 h 1757362"/>
              <a:gd name="connsiteX3" fmla="*/ 3268663 w 3268663"/>
              <a:gd name="connsiteY3" fmla="*/ 1466850 h 1757362"/>
              <a:gd name="connsiteX4" fmla="*/ 3268663 w 3268663"/>
              <a:gd name="connsiteY4" fmla="*/ 1466850 h 175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8663" h="1757362">
                <a:moveTo>
                  <a:pt x="382588" y="0"/>
                </a:moveTo>
                <a:cubicBezTo>
                  <a:pt x="191294" y="461962"/>
                  <a:pt x="0" y="923925"/>
                  <a:pt x="163513" y="1209675"/>
                </a:cubicBezTo>
                <a:cubicBezTo>
                  <a:pt x="327026" y="1495425"/>
                  <a:pt x="846138" y="1671638"/>
                  <a:pt x="1363663" y="1714500"/>
                </a:cubicBezTo>
                <a:cubicBezTo>
                  <a:pt x="1881188" y="1757362"/>
                  <a:pt x="3268663" y="1466850"/>
                  <a:pt x="3268663" y="1466850"/>
                </a:cubicBezTo>
                <a:lnTo>
                  <a:pt x="3268663" y="1466850"/>
                </a:lnTo>
              </a:path>
            </a:pathLst>
          </a:custGeom>
          <a:noFill/>
          <a:ln w="28575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936625" y="3417219"/>
            <a:ext cx="1739900" cy="847725"/>
          </a:xfrm>
          <a:custGeom>
            <a:avLst/>
            <a:gdLst>
              <a:gd name="connsiteX0" fmla="*/ 330200 w 1739900"/>
              <a:gd name="connsiteY0" fmla="*/ 0 h 847725"/>
              <a:gd name="connsiteX1" fmla="*/ 234950 w 1739900"/>
              <a:gd name="connsiteY1" fmla="*/ 619125 h 847725"/>
              <a:gd name="connsiteX2" fmla="*/ 1739900 w 1739900"/>
              <a:gd name="connsiteY2" fmla="*/ 847725 h 847725"/>
              <a:gd name="connsiteX3" fmla="*/ 1739900 w 1739900"/>
              <a:gd name="connsiteY3" fmla="*/ 847725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9900" h="847725">
                <a:moveTo>
                  <a:pt x="330200" y="0"/>
                </a:moveTo>
                <a:cubicBezTo>
                  <a:pt x="165100" y="238919"/>
                  <a:pt x="0" y="477838"/>
                  <a:pt x="234950" y="619125"/>
                </a:cubicBezTo>
                <a:cubicBezTo>
                  <a:pt x="469900" y="760413"/>
                  <a:pt x="1739900" y="847725"/>
                  <a:pt x="1739900" y="847725"/>
                </a:cubicBezTo>
                <a:lnTo>
                  <a:pt x="1739900" y="847725"/>
                </a:lnTo>
              </a:path>
            </a:pathLst>
          </a:custGeom>
          <a:noFill/>
          <a:ln w="28575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Data Integration Faces 3 Challenges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724400" y="1676400"/>
          <a:ext cx="441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 descr="http://www.oppictures.com/singleimages/400/MMMC71_2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1447800"/>
            <a:ext cx="2743200" cy="2743200"/>
          </a:xfrm>
          <a:prstGeom prst="rect">
            <a:avLst/>
          </a:prstGeom>
          <a:noFill/>
        </p:spPr>
      </p:pic>
      <p:pic>
        <p:nvPicPr>
          <p:cNvPr id="11" name="Picture 4" descr="http://www.organizeit-online.com/images/3326_desk_exp_drwr_bl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3600" y="3508022"/>
            <a:ext cx="2362200" cy="2309707"/>
          </a:xfrm>
          <a:prstGeom prst="rect">
            <a:avLst/>
          </a:prstGeom>
          <a:noFill/>
        </p:spPr>
      </p:pic>
      <p:sp>
        <p:nvSpPr>
          <p:cNvPr id="12" name="Rectangular Callout 11"/>
          <p:cNvSpPr/>
          <p:nvPr/>
        </p:nvSpPr>
        <p:spPr bwMode="auto">
          <a:xfrm>
            <a:off x="2286000" y="1524000"/>
            <a:ext cx="1600200" cy="381000"/>
          </a:xfrm>
          <a:prstGeom prst="wedgeRectCallout">
            <a:avLst>
              <a:gd name="adj1" fmla="val -93452"/>
              <a:gd name="adj2" fmla="val 115625"/>
            </a:avLst>
          </a:prstGeom>
          <a:solidFill>
            <a:srgbClr val="FFCC66"/>
          </a:solidFill>
          <a:ln w="9525" cap="flat" cmpd="sng" algn="ctr">
            <a:solidFill>
              <a:srgbClr val="FF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Scissors</a:t>
            </a: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2743200" y="2895600"/>
            <a:ext cx="1600200" cy="381000"/>
          </a:xfrm>
          <a:prstGeom prst="wedgeRectCallout">
            <a:avLst>
              <a:gd name="adj1" fmla="val -39881"/>
              <a:gd name="adj2" fmla="val 199375"/>
            </a:avLst>
          </a:prstGeom>
          <a:solidFill>
            <a:srgbClr val="FFCC66"/>
          </a:solidFill>
          <a:ln w="9525" cap="flat" cmpd="sng" algn="ctr">
            <a:solidFill>
              <a:srgbClr val="FF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Paper Scissors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Data Integration Faces 3 Challenges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724400" y="1676400"/>
          <a:ext cx="441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http://www.oppictures.com/singleimages/400/MMMC71_2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1447800"/>
            <a:ext cx="2743200" cy="2743200"/>
          </a:xfrm>
          <a:prstGeom prst="rect">
            <a:avLst/>
          </a:prstGeom>
          <a:noFill/>
        </p:spPr>
      </p:pic>
      <p:pic>
        <p:nvPicPr>
          <p:cNvPr id="8" name="Picture 4" descr="http://www.organizeit-online.com/images/3326_desk_exp_drwr_bl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3600" y="3508022"/>
            <a:ext cx="2362200" cy="2309707"/>
          </a:xfrm>
          <a:prstGeom prst="rect">
            <a:avLst/>
          </a:prstGeom>
          <a:noFill/>
        </p:spPr>
      </p:pic>
      <p:sp>
        <p:nvSpPr>
          <p:cNvPr id="9" name="Rectangular Callout 8"/>
          <p:cNvSpPr/>
          <p:nvPr/>
        </p:nvSpPr>
        <p:spPr bwMode="auto">
          <a:xfrm>
            <a:off x="2286000" y="1524000"/>
            <a:ext cx="1600200" cy="381000"/>
          </a:xfrm>
          <a:prstGeom prst="wedgeRectCallout">
            <a:avLst>
              <a:gd name="adj1" fmla="val -93452"/>
              <a:gd name="adj2" fmla="val 115625"/>
            </a:avLst>
          </a:prstGeom>
          <a:solidFill>
            <a:srgbClr val="92D050"/>
          </a:solidFill>
          <a:ln w="9525" cap="flat" cmpd="sng" algn="ctr">
            <a:solidFill>
              <a:srgbClr val="FF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Scissors</a:t>
            </a:r>
          </a:p>
        </p:txBody>
      </p:sp>
      <p:sp>
        <p:nvSpPr>
          <p:cNvPr id="10" name="Rectangular Callout 9"/>
          <p:cNvSpPr/>
          <p:nvPr/>
        </p:nvSpPr>
        <p:spPr bwMode="auto">
          <a:xfrm>
            <a:off x="2743200" y="2895600"/>
            <a:ext cx="1600200" cy="381000"/>
          </a:xfrm>
          <a:prstGeom prst="wedgeRectCallout">
            <a:avLst>
              <a:gd name="adj1" fmla="val -37067"/>
              <a:gd name="adj2" fmla="val 212102"/>
            </a:avLst>
          </a:prstGeom>
          <a:solidFill>
            <a:srgbClr val="FF3300"/>
          </a:solidFill>
          <a:ln w="9525" cap="flat" cmpd="sng" algn="ctr">
            <a:solidFill>
              <a:srgbClr val="FF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z="3600" dirty="0" smtClean="0"/>
              <a:t>Existing Solutions Assume Independence of Data Sources</a:t>
            </a:r>
            <a:endParaRPr lang="en-US" sz="3600" dirty="0">
              <a:solidFill>
                <a:schemeClr val="accent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724400" y="1676400"/>
          <a:ext cx="441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Line Callout 1 14"/>
          <p:cNvSpPr/>
          <p:nvPr/>
        </p:nvSpPr>
        <p:spPr bwMode="auto">
          <a:xfrm>
            <a:off x="5791200" y="5486400"/>
            <a:ext cx="3200400" cy="1219200"/>
          </a:xfrm>
          <a:prstGeom prst="borderCallout1">
            <a:avLst>
              <a:gd name="adj1" fmla="val -1724"/>
              <a:gd name="adj2" fmla="val 50087"/>
              <a:gd name="adj3" fmla="val -35747"/>
              <a:gd name="adj4" fmla="val 29972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Schema matching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/>
              <a:t>Model management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/>
              <a:t>Query answering using views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/>
              <a:t>Information extraction</a:t>
            </a:r>
          </a:p>
        </p:txBody>
      </p:sp>
      <p:sp>
        <p:nvSpPr>
          <p:cNvPr id="16" name="Line Callout 1 15"/>
          <p:cNvSpPr/>
          <p:nvPr/>
        </p:nvSpPr>
        <p:spPr bwMode="auto">
          <a:xfrm>
            <a:off x="1981200" y="5486400"/>
            <a:ext cx="3657600" cy="1219200"/>
          </a:xfrm>
          <a:prstGeom prst="borderCallout1">
            <a:avLst>
              <a:gd name="adj1" fmla="val -1158"/>
              <a:gd name="adj2" fmla="val 49741"/>
              <a:gd name="adj3" fmla="val -135506"/>
              <a:gd name="adj4" fmla="val 81590"/>
            </a:avLst>
          </a:prstGeom>
          <a:solidFill>
            <a:srgbClr val="CCCC00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String matching (edit distance, token-based, etc.)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Object matching (aka. record linkage,  reference reconciliation, …)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Line Callout 1 16"/>
          <p:cNvSpPr/>
          <p:nvPr/>
        </p:nvSpPr>
        <p:spPr bwMode="auto">
          <a:xfrm>
            <a:off x="381000" y="5486400"/>
            <a:ext cx="1447800" cy="1219200"/>
          </a:xfrm>
          <a:prstGeom prst="borderCallout1">
            <a:avLst>
              <a:gd name="adj1" fmla="val -2595"/>
              <a:gd name="adj2" fmla="val 48773"/>
              <a:gd name="adj3" fmla="val -212664"/>
              <a:gd name="adj4" fmla="val 316883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Data fusion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Truth discovery</a:t>
            </a:r>
          </a:p>
        </p:txBody>
      </p:sp>
      <p:grpSp>
        <p:nvGrpSpPr>
          <p:cNvPr id="3" name="Group 19"/>
          <p:cNvGrpSpPr/>
          <p:nvPr/>
        </p:nvGrpSpPr>
        <p:grpSpPr>
          <a:xfrm>
            <a:off x="609600" y="4191000"/>
            <a:ext cx="5791200" cy="1295400"/>
            <a:chOff x="609600" y="4191000"/>
            <a:chExt cx="5791200" cy="1295400"/>
          </a:xfrm>
        </p:grpSpPr>
        <p:sp>
          <p:nvSpPr>
            <p:cNvPr id="18" name="Left Brace 17"/>
            <p:cNvSpPr/>
            <p:nvPr/>
          </p:nvSpPr>
          <p:spPr>
            <a:xfrm rot="5400000">
              <a:off x="3276600" y="2362200"/>
              <a:ext cx="457200" cy="5791200"/>
            </a:xfrm>
            <a:prstGeom prst="leftBrace">
              <a:avLst>
                <a:gd name="adj1" fmla="val 111781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6800" y="4191000"/>
              <a:ext cx="3733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Assume INDEPENDENCE</a:t>
              </a:r>
            </a:p>
            <a:p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of data sources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724400" y="1646237"/>
          <a:ext cx="441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57200" y="228600"/>
            <a:ext cx="8382000" cy="1295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spc="-150" dirty="0" smtClean="0">
                <a:solidFill>
                  <a:schemeClr val="tx2">
                    <a:satMod val="200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Source Copying Adds  A New Dimension to Data Integration</a:t>
            </a:r>
            <a:endParaRPr lang="en-US" sz="3600" spc="-150" dirty="0">
              <a:solidFill>
                <a:schemeClr val="tx2">
                  <a:satMod val="200000"/>
                </a:schemeClr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533400" y="2057400"/>
          <a:ext cx="3962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47800" y="1295400"/>
          <a:ext cx="4445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1016000"/>
                <a:gridCol w="1016000"/>
                <a:gridCol w="1016000"/>
              </a:tblGrid>
              <a:tr h="3048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Stonebraker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Berkeley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Dewitt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UWisc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Bernstein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AT&amp;T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BEA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Halevy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Google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Google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UW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/>
          <a:lstStyle/>
          <a:p>
            <a:r>
              <a:rPr lang="en-US" sz="3600" dirty="0" smtClean="0"/>
              <a:t>Application I. Truth Discovery—Naïve Voting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/>
          <a:lstStyle/>
          <a:p>
            <a:r>
              <a:rPr lang="en-US" sz="3600" dirty="0" smtClean="0"/>
              <a:t>Application I. Truth Discovery—Naïve Voting</a:t>
            </a:r>
            <a:endParaRPr lang="en-US" sz="3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47800" y="1298448"/>
          <a:ext cx="6477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1016000"/>
                <a:gridCol w="1016000"/>
                <a:gridCol w="1016000"/>
                <a:gridCol w="1016000"/>
                <a:gridCol w="1016000"/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Stonebraker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Berkeley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</a:t>
                      </a:r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Dewitt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 smtClean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Bernstein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AT&amp;T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Halevy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Google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Google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5437632" y="4785360"/>
            <a:ext cx="1676400" cy="1676400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/>
          <a:lstStyle/>
          <a:p>
            <a:r>
              <a:rPr lang="en-US" sz="3600" dirty="0" smtClean="0"/>
              <a:t>Application I. Truth Discovery—Our Solution</a:t>
            </a:r>
            <a:endParaRPr lang="en-US" sz="3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47800" y="1298448"/>
          <a:ext cx="6477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1016000"/>
                <a:gridCol w="1016000"/>
                <a:gridCol w="1016000"/>
                <a:gridCol w="1016000"/>
                <a:gridCol w="1016000"/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Stonebraker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Berkeley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</a:t>
                      </a:r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Dewitt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 smtClean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Bernstein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AT&amp;T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Halevy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Google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Google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62000" y="5867400"/>
            <a:ext cx="220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Copying Relationship</a:t>
            </a:r>
          </a:p>
        </p:txBody>
      </p:sp>
      <p:sp>
        <p:nvSpPr>
          <p:cNvPr id="28" name="Oval 27"/>
          <p:cNvSpPr/>
          <p:nvPr/>
        </p:nvSpPr>
        <p:spPr>
          <a:xfrm>
            <a:off x="4114800" y="3861816"/>
            <a:ext cx="1295400" cy="1295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86600" y="3849624"/>
            <a:ext cx="1295400" cy="1295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495800" y="3861816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UCI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342632" y="3861816"/>
            <a:ext cx="728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AT&amp;T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971032" y="47244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4495800" y="4258056"/>
            <a:ext cx="530352" cy="530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6" name="Oval 35"/>
          <p:cNvSpPr/>
          <p:nvPr/>
        </p:nvSpPr>
        <p:spPr>
          <a:xfrm>
            <a:off x="7467600" y="4242816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7" name="Oval 36"/>
          <p:cNvSpPr/>
          <p:nvPr/>
        </p:nvSpPr>
        <p:spPr>
          <a:xfrm>
            <a:off x="6022848" y="501396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446776" y="6488668"/>
            <a:ext cx="1681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Truth Discovery</a:t>
            </a:r>
          </a:p>
        </p:txBody>
      </p:sp>
      <p:sp>
        <p:nvSpPr>
          <p:cNvPr id="41" name="Pie 40"/>
          <p:cNvSpPr/>
          <p:nvPr/>
        </p:nvSpPr>
        <p:spPr>
          <a:xfrm>
            <a:off x="5638800" y="5739384"/>
            <a:ext cx="533400" cy="509016"/>
          </a:xfrm>
          <a:prstGeom prst="pie">
            <a:avLst>
              <a:gd name="adj1" fmla="val 11389298"/>
              <a:gd name="adj2" fmla="val 16263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641848" y="5724144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>
            <a:stCxn id="38" idx="0"/>
            <a:endCxn id="37" idx="3"/>
          </p:cNvCxnSpPr>
          <p:nvPr/>
        </p:nvCxnSpPr>
        <p:spPr>
          <a:xfrm rot="5400000" flipH="1" flipV="1">
            <a:off x="5877306" y="5500488"/>
            <a:ext cx="254899" cy="1924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37" idx="5"/>
          </p:cNvCxnSpPr>
          <p:nvPr/>
        </p:nvCxnSpPr>
        <p:spPr>
          <a:xfrm rot="16200000" flipV="1">
            <a:off x="6439272" y="5508107"/>
            <a:ext cx="254899" cy="177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8" idx="6"/>
          </p:cNvCxnSpPr>
          <p:nvPr/>
        </p:nvCxnSpPr>
        <p:spPr>
          <a:xfrm>
            <a:off x="6175248" y="5990844"/>
            <a:ext cx="2133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264152" y="600456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(1-.99*.8=.2)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909816" y="6019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(.2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8" name="Pie 57"/>
          <p:cNvSpPr/>
          <p:nvPr/>
        </p:nvSpPr>
        <p:spPr>
          <a:xfrm>
            <a:off x="6400800" y="5739384"/>
            <a:ext cx="533400" cy="509016"/>
          </a:xfrm>
          <a:prstGeom prst="pie">
            <a:avLst>
              <a:gd name="adj1" fmla="val 15695912"/>
              <a:gd name="adj2" fmla="val 16263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6403848" y="5724144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60" name="Group 45"/>
          <p:cNvGrpSpPr/>
          <p:nvPr/>
        </p:nvGrpSpPr>
        <p:grpSpPr>
          <a:xfrm>
            <a:off x="381000" y="3962400"/>
            <a:ext cx="2993474" cy="1847910"/>
            <a:chOff x="1143000" y="3657600"/>
            <a:chExt cx="2993474" cy="1847910"/>
          </a:xfrm>
        </p:grpSpPr>
        <p:sp>
          <p:nvSpPr>
            <p:cNvPr id="61" name="TextBox 60"/>
            <p:cNvSpPr txBox="1"/>
            <p:nvPr/>
          </p:nvSpPr>
          <p:spPr>
            <a:xfrm>
              <a:off x="2362200" y="365760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1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143000" y="4324290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600200" y="5105400"/>
              <a:ext cx="4138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4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733800" y="432429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3</a:t>
              </a:r>
              <a:endParaRPr lang="en-US" sz="2000" baseline="-250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276600" y="5105400"/>
              <a:ext cx="407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5</a:t>
              </a:r>
            </a:p>
          </p:txBody>
        </p:sp>
        <p:cxnSp>
          <p:nvCxnSpPr>
            <p:cNvPr id="66" name="Straight Connector 65"/>
            <p:cNvCxnSpPr>
              <a:stCxn id="61" idx="2"/>
              <a:endCxn id="64" idx="1"/>
            </p:cNvCxnSpPr>
            <p:nvPr/>
          </p:nvCxnSpPr>
          <p:spPr>
            <a:xfrm rot="16200000" flipH="1">
              <a:off x="2915351" y="3705895"/>
              <a:ext cx="466635" cy="11702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61" idx="2"/>
              <a:endCxn id="63" idx="0"/>
            </p:cNvCxnSpPr>
            <p:nvPr/>
          </p:nvCxnSpPr>
          <p:spPr>
            <a:xfrm rot="5400000">
              <a:off x="1661498" y="4203361"/>
              <a:ext cx="1047690" cy="75638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63" idx="0"/>
            </p:cNvCxnSpPr>
            <p:nvPr/>
          </p:nvCxnSpPr>
          <p:spPr>
            <a:xfrm rot="5400000" flipH="1" flipV="1">
              <a:off x="2541874" y="4370674"/>
              <a:ext cx="1588" cy="14694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62" idx="3"/>
              <a:endCxn id="61" idx="2"/>
            </p:cNvCxnSpPr>
            <p:nvPr/>
          </p:nvCxnSpPr>
          <p:spPr>
            <a:xfrm flipV="1">
              <a:off x="1555292" y="4057710"/>
              <a:ext cx="1008245" cy="4666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1600200" y="3962400"/>
              <a:ext cx="4886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.87</a:t>
              </a:r>
              <a:endParaRPr lang="en-US" sz="2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048000" y="3962400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.2</a:t>
              </a:r>
              <a:endParaRPr lang="en-US" sz="20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828800" y="4419600"/>
              <a:ext cx="3866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.2</a:t>
              </a:r>
              <a:endParaRPr lang="en-US" sz="20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362200" y="5029200"/>
              <a:ext cx="5212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.99</a:t>
              </a:r>
              <a:endParaRPr lang="en-US" sz="20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514600" y="4419600"/>
              <a:ext cx="5212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.99</a:t>
              </a:r>
              <a:endParaRPr lang="en-US" sz="2000" dirty="0"/>
            </a:p>
          </p:txBody>
        </p:sp>
        <p:cxnSp>
          <p:nvCxnSpPr>
            <p:cNvPr id="75" name="Straight Connector 74"/>
            <p:cNvCxnSpPr>
              <a:stCxn id="63" idx="0"/>
              <a:endCxn id="64" idx="1"/>
            </p:cNvCxnSpPr>
            <p:nvPr/>
          </p:nvCxnSpPr>
          <p:spPr>
            <a:xfrm rot="5400000" flipH="1" flipV="1">
              <a:off x="2479947" y="3851547"/>
              <a:ext cx="581055" cy="19266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endCxn id="64" idx="1"/>
            </p:cNvCxnSpPr>
            <p:nvPr/>
          </p:nvCxnSpPr>
          <p:spPr>
            <a:xfrm rot="5400000" flipH="1" flipV="1">
              <a:off x="3214674" y="4586274"/>
              <a:ext cx="581055" cy="45719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3429000" y="4648200"/>
              <a:ext cx="5212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.99</a:t>
              </a:r>
              <a:endParaRPr lang="en-US" sz="2000" dirty="0"/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4559808" y="431901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531608" y="431901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071616" y="50683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690616" y="579120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S4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6440424" y="579120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S5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8001000" y="6248400"/>
            <a:ext cx="95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Round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Information Can Be Propagated (II)</a:t>
            </a:r>
            <a:endParaRPr lang="en-US" dirty="0"/>
          </a:p>
        </p:txBody>
      </p:sp>
      <p:pic>
        <p:nvPicPr>
          <p:cNvPr id="68610" name="Picture 2" descr="http://tbn1.google.com/images?q=tbn:LOyxXoVk5Bn9zM:http://www.nndb.com/people/853/000062667/jarre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605676"/>
            <a:ext cx="1524000" cy="191784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590800" y="1529477"/>
            <a:ext cx="601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Maurice </a:t>
            </a:r>
            <a:r>
              <a:rPr lang="en-US" b="1" dirty="0" err="1" smtClean="0"/>
              <a:t>Jarre</a:t>
            </a:r>
            <a:r>
              <a:rPr lang="en-US" b="1" dirty="0" smtClean="0"/>
              <a:t> (1924-2009) </a:t>
            </a:r>
            <a:r>
              <a:rPr lang="en-US" dirty="0" smtClean="0"/>
              <a:t>French Conductor and Composer</a:t>
            </a:r>
          </a:p>
          <a:p>
            <a:endParaRPr lang="en-US" b="1" dirty="0" smtClean="0"/>
          </a:p>
          <a:p>
            <a:r>
              <a:rPr lang="en-US" dirty="0" smtClean="0"/>
              <a:t>“One could say my life itself has been one long soundtrack. Music was my life, music brought me to life, and music is how I will be remembered long after I leave this life. When I die there will be a final waltz playing in my head and that only I can hear.”</a:t>
            </a:r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034840"/>
            <a:ext cx="7943850" cy="105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6" cstate="print"/>
          <a:srcRect r="6306"/>
          <a:stretch>
            <a:fillRect/>
          </a:stretch>
        </p:blipFill>
        <p:spPr bwMode="auto">
          <a:xfrm>
            <a:off x="685800" y="5254040"/>
            <a:ext cx="7924800" cy="9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Line Callout 2 (Border and Accent Bar) 23"/>
          <p:cNvSpPr/>
          <p:nvPr/>
        </p:nvSpPr>
        <p:spPr>
          <a:xfrm>
            <a:off x="5562600" y="3581400"/>
            <a:ext cx="2362200" cy="304800"/>
          </a:xfrm>
          <a:prstGeom prst="accentBorderCallout2">
            <a:avLst>
              <a:gd name="adj1" fmla="val 51979"/>
              <a:gd name="adj2" fmla="val -3075"/>
              <a:gd name="adj3" fmla="val 48531"/>
              <a:gd name="adj4" fmla="val -15022"/>
              <a:gd name="adj5" fmla="val 388473"/>
              <a:gd name="adj6" fmla="val -270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2:29, 30 March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/>
          <a:lstStyle/>
          <a:p>
            <a:r>
              <a:rPr lang="en-US" sz="3600" dirty="0" smtClean="0"/>
              <a:t>Application I. Truth Discovery—Our Solution</a:t>
            </a:r>
            <a:endParaRPr lang="en-US" sz="3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47800" y="1298448"/>
          <a:ext cx="6477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1016000"/>
                <a:gridCol w="1016000"/>
                <a:gridCol w="1016000"/>
                <a:gridCol w="1016000"/>
                <a:gridCol w="1016000"/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Stonebraker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Berkeley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</a:t>
                      </a:r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Dewitt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 smtClean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Bernstein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AT&amp;T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Halevy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Google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Google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62000" y="5867400"/>
            <a:ext cx="220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Copying Relationship</a:t>
            </a:r>
          </a:p>
        </p:txBody>
      </p:sp>
      <p:grpSp>
        <p:nvGrpSpPr>
          <p:cNvPr id="76" name="Group 97"/>
          <p:cNvGrpSpPr/>
          <p:nvPr/>
        </p:nvGrpSpPr>
        <p:grpSpPr>
          <a:xfrm>
            <a:off x="381000" y="3962400"/>
            <a:ext cx="2993474" cy="1847910"/>
            <a:chOff x="5312326" y="3352800"/>
            <a:chExt cx="2993474" cy="1847910"/>
          </a:xfrm>
        </p:grpSpPr>
        <p:sp>
          <p:nvSpPr>
            <p:cNvPr id="77" name="TextBox 76"/>
            <p:cNvSpPr txBox="1"/>
            <p:nvPr/>
          </p:nvSpPr>
          <p:spPr>
            <a:xfrm>
              <a:off x="6531526" y="335280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1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312326" y="4019490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2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769526" y="4800600"/>
              <a:ext cx="4138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4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903126" y="401949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3</a:t>
              </a:r>
              <a:endParaRPr lang="en-US" sz="2000" baseline="-250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445926" y="4800600"/>
              <a:ext cx="407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5</a:t>
              </a:r>
            </a:p>
          </p:txBody>
        </p:sp>
        <p:cxnSp>
          <p:nvCxnSpPr>
            <p:cNvPr id="82" name="Straight Connector 81"/>
            <p:cNvCxnSpPr/>
            <p:nvPr/>
          </p:nvCxnSpPr>
          <p:spPr>
            <a:xfrm rot="5400000" flipH="1" flipV="1">
              <a:off x="6711200" y="4141280"/>
              <a:ext cx="1588" cy="1469452"/>
            </a:xfrm>
            <a:prstGeom prst="line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78" idx="3"/>
              <a:endCxn id="77" idx="2"/>
            </p:cNvCxnSpPr>
            <p:nvPr/>
          </p:nvCxnSpPr>
          <p:spPr>
            <a:xfrm flipV="1">
              <a:off x="5724618" y="3752910"/>
              <a:ext cx="1008245" cy="466635"/>
            </a:xfrm>
            <a:prstGeom prst="line">
              <a:avLst/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5769526" y="3562290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.14</a:t>
              </a:r>
              <a:endParaRPr lang="en-US" sz="20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546274" y="4495800"/>
              <a:ext cx="5196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.49</a:t>
              </a:r>
              <a:endParaRPr lang="en-US" sz="20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477000" y="4095690"/>
              <a:ext cx="5196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.49</a:t>
              </a:r>
              <a:endParaRPr lang="en-US" sz="2000" dirty="0"/>
            </a:p>
          </p:txBody>
        </p:sp>
        <p:cxnSp>
          <p:nvCxnSpPr>
            <p:cNvPr id="87" name="Straight Connector 86"/>
            <p:cNvCxnSpPr>
              <a:stCxn id="79" idx="0"/>
              <a:endCxn id="80" idx="1"/>
            </p:cNvCxnSpPr>
            <p:nvPr/>
          </p:nvCxnSpPr>
          <p:spPr>
            <a:xfrm rot="5400000" flipH="1" flipV="1">
              <a:off x="6649273" y="3546747"/>
              <a:ext cx="581055" cy="1926652"/>
            </a:xfrm>
            <a:prstGeom prst="line">
              <a:avLst/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endCxn id="80" idx="1"/>
            </p:cNvCxnSpPr>
            <p:nvPr/>
          </p:nvCxnSpPr>
          <p:spPr>
            <a:xfrm rot="5400000" flipH="1" flipV="1">
              <a:off x="7384000" y="4281474"/>
              <a:ext cx="581055" cy="457198"/>
            </a:xfrm>
            <a:prstGeom prst="line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7733951" y="4343400"/>
              <a:ext cx="5196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.49</a:t>
              </a:r>
              <a:endParaRPr lang="en-US" sz="2000" dirty="0"/>
            </a:p>
          </p:txBody>
        </p:sp>
        <p:cxnSp>
          <p:nvCxnSpPr>
            <p:cNvPr id="90" name="Straight Connector 89"/>
            <p:cNvCxnSpPr/>
            <p:nvPr/>
          </p:nvCxnSpPr>
          <p:spPr>
            <a:xfrm flipV="1">
              <a:off x="5638800" y="3657600"/>
              <a:ext cx="1008245" cy="466635"/>
            </a:xfrm>
            <a:prstGeom prst="line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6096000" y="3886200"/>
              <a:ext cx="5148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.08</a:t>
              </a:r>
              <a:endParaRPr lang="en-US" sz="2000" dirty="0"/>
            </a:p>
          </p:txBody>
        </p:sp>
        <p:cxnSp>
          <p:nvCxnSpPr>
            <p:cNvPr id="92" name="Straight Connector 91"/>
            <p:cNvCxnSpPr/>
            <p:nvPr/>
          </p:nvCxnSpPr>
          <p:spPr>
            <a:xfrm rot="5400000" flipH="1" flipV="1">
              <a:off x="6616399" y="3442001"/>
              <a:ext cx="581055" cy="1926652"/>
            </a:xfrm>
            <a:prstGeom prst="line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6858000" y="4324290"/>
              <a:ext cx="5196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.49</a:t>
              </a:r>
              <a:endParaRPr lang="en-US" sz="2000" dirty="0"/>
            </a:p>
          </p:txBody>
        </p:sp>
        <p:cxnSp>
          <p:nvCxnSpPr>
            <p:cNvPr id="94" name="Straight Connector 93"/>
            <p:cNvCxnSpPr/>
            <p:nvPr/>
          </p:nvCxnSpPr>
          <p:spPr>
            <a:xfrm rot="5400000" flipH="1" flipV="1">
              <a:off x="7481872" y="4329128"/>
              <a:ext cx="581055" cy="457198"/>
            </a:xfrm>
            <a:prstGeom prst="line">
              <a:avLst/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7162800" y="4343400"/>
              <a:ext cx="5196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.49</a:t>
              </a:r>
              <a:endParaRPr lang="en-US" sz="2000" dirty="0"/>
            </a:p>
          </p:txBody>
        </p:sp>
        <p:cxnSp>
          <p:nvCxnSpPr>
            <p:cNvPr id="96" name="Straight Connector 95"/>
            <p:cNvCxnSpPr/>
            <p:nvPr/>
          </p:nvCxnSpPr>
          <p:spPr>
            <a:xfrm rot="5400000" flipH="1" flipV="1">
              <a:off x="6732080" y="4217480"/>
              <a:ext cx="1588" cy="1469452"/>
            </a:xfrm>
            <a:prstGeom prst="line">
              <a:avLst/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6552158" y="4800600"/>
              <a:ext cx="5196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.49</a:t>
              </a:r>
              <a:endParaRPr lang="en-US" sz="2000" dirty="0"/>
            </a:p>
          </p:txBody>
        </p:sp>
      </p:grpSp>
      <p:sp>
        <p:nvSpPr>
          <p:cNvPr id="98" name="Oval 97"/>
          <p:cNvSpPr/>
          <p:nvPr/>
        </p:nvSpPr>
        <p:spPr>
          <a:xfrm>
            <a:off x="5376672" y="4724400"/>
            <a:ext cx="1798320" cy="1798320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7162800" y="3925824"/>
            <a:ext cx="1143000" cy="1143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7342632" y="3898392"/>
            <a:ext cx="728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AT&amp;T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5971032" y="47244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</a:t>
            </a:r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7491984" y="4267200"/>
            <a:ext cx="484632" cy="484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6" name="Oval 105"/>
          <p:cNvSpPr/>
          <p:nvPr/>
        </p:nvSpPr>
        <p:spPr>
          <a:xfrm>
            <a:off x="6022848" y="501396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5446776" y="6488668"/>
            <a:ext cx="1681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Truth Discovery</a:t>
            </a:r>
          </a:p>
        </p:txBody>
      </p:sp>
      <p:sp>
        <p:nvSpPr>
          <p:cNvPr id="108" name="Pie 107"/>
          <p:cNvSpPr/>
          <p:nvPr/>
        </p:nvSpPr>
        <p:spPr>
          <a:xfrm>
            <a:off x="5638800" y="5739384"/>
            <a:ext cx="533400" cy="509016"/>
          </a:xfrm>
          <a:prstGeom prst="pie">
            <a:avLst>
              <a:gd name="adj1" fmla="val 11479110"/>
              <a:gd name="adj2" fmla="val 16263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5641848" y="5724144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10" name="Straight Connector 109"/>
          <p:cNvCxnSpPr>
            <a:stCxn id="109" idx="0"/>
            <a:endCxn id="106" idx="3"/>
          </p:cNvCxnSpPr>
          <p:nvPr/>
        </p:nvCxnSpPr>
        <p:spPr>
          <a:xfrm rot="5400000" flipH="1" flipV="1">
            <a:off x="5877306" y="5500488"/>
            <a:ext cx="254899" cy="1924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endCxn id="106" idx="5"/>
          </p:cNvCxnSpPr>
          <p:nvPr/>
        </p:nvCxnSpPr>
        <p:spPr>
          <a:xfrm rot="16200000" flipV="1">
            <a:off x="6439272" y="5508107"/>
            <a:ext cx="254899" cy="177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9" idx="6"/>
          </p:cNvCxnSpPr>
          <p:nvPr/>
        </p:nvCxnSpPr>
        <p:spPr>
          <a:xfrm>
            <a:off x="6175248" y="5990844"/>
            <a:ext cx="2133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Pie 114"/>
          <p:cNvSpPr/>
          <p:nvPr/>
        </p:nvSpPr>
        <p:spPr>
          <a:xfrm>
            <a:off x="6400800" y="5739384"/>
            <a:ext cx="533400" cy="509016"/>
          </a:xfrm>
          <a:prstGeom prst="pie">
            <a:avLst>
              <a:gd name="adj1" fmla="val 15695912"/>
              <a:gd name="adj2" fmla="val 16263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6403848" y="5724144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531608" y="431901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071616" y="50683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690616" y="579120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S4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6440424" y="579120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S5</a:t>
            </a:r>
            <a:endParaRPr lang="en-US" dirty="0"/>
          </a:p>
        </p:txBody>
      </p:sp>
      <p:sp>
        <p:nvSpPr>
          <p:cNvPr id="122" name="Oval 121"/>
          <p:cNvSpPr/>
          <p:nvPr/>
        </p:nvSpPr>
        <p:spPr>
          <a:xfrm>
            <a:off x="4038600" y="3785616"/>
            <a:ext cx="1447800" cy="1447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4495800" y="3861816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UCI</a:t>
            </a:r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4495800" y="4245864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5" name="TextBox 124"/>
          <p:cNvSpPr txBox="1"/>
          <p:nvPr/>
        </p:nvSpPr>
        <p:spPr>
          <a:xfrm>
            <a:off x="4559808" y="431901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8001000" y="6248400"/>
            <a:ext cx="97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Round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/>
          <a:lstStyle/>
          <a:p>
            <a:r>
              <a:rPr lang="en-US" sz="3600" dirty="0" smtClean="0"/>
              <a:t>Application I. Truth Discovery—Our Solution</a:t>
            </a:r>
            <a:endParaRPr lang="en-US" sz="3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47800" y="1298448"/>
          <a:ext cx="6477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1016000"/>
                <a:gridCol w="1016000"/>
                <a:gridCol w="1016000"/>
                <a:gridCol w="1016000"/>
                <a:gridCol w="1016000"/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Stonebraker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Berkeley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</a:t>
                      </a:r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Dewitt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 smtClean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Bernstein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AT&amp;T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Halevy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Google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Google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62000" y="5867400"/>
            <a:ext cx="220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Copying Relationship</a:t>
            </a:r>
          </a:p>
        </p:txBody>
      </p:sp>
      <p:grpSp>
        <p:nvGrpSpPr>
          <p:cNvPr id="2" name="Group 97"/>
          <p:cNvGrpSpPr/>
          <p:nvPr/>
        </p:nvGrpSpPr>
        <p:grpSpPr>
          <a:xfrm>
            <a:off x="381000" y="3962400"/>
            <a:ext cx="2993474" cy="1847910"/>
            <a:chOff x="5312326" y="3352800"/>
            <a:chExt cx="2993474" cy="1847910"/>
          </a:xfrm>
        </p:grpSpPr>
        <p:sp>
          <p:nvSpPr>
            <p:cNvPr id="77" name="TextBox 76"/>
            <p:cNvSpPr txBox="1"/>
            <p:nvPr/>
          </p:nvSpPr>
          <p:spPr>
            <a:xfrm>
              <a:off x="6531526" y="335280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1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312326" y="4019490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2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769526" y="4800600"/>
              <a:ext cx="4138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4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903126" y="401949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3</a:t>
              </a:r>
              <a:endParaRPr lang="en-US" sz="2000" baseline="-250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445926" y="4800600"/>
              <a:ext cx="407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5</a:t>
              </a:r>
            </a:p>
          </p:txBody>
        </p:sp>
        <p:cxnSp>
          <p:nvCxnSpPr>
            <p:cNvPr id="82" name="Straight Connector 81"/>
            <p:cNvCxnSpPr/>
            <p:nvPr/>
          </p:nvCxnSpPr>
          <p:spPr>
            <a:xfrm rot="5400000" flipH="1" flipV="1">
              <a:off x="6711200" y="4141280"/>
              <a:ext cx="1588" cy="1469452"/>
            </a:xfrm>
            <a:prstGeom prst="line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78" idx="3"/>
              <a:endCxn id="77" idx="2"/>
            </p:cNvCxnSpPr>
            <p:nvPr/>
          </p:nvCxnSpPr>
          <p:spPr>
            <a:xfrm flipV="1">
              <a:off x="5724618" y="3752910"/>
              <a:ext cx="1008245" cy="466635"/>
            </a:xfrm>
            <a:prstGeom prst="line">
              <a:avLst/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5769526" y="3562290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.12</a:t>
              </a:r>
              <a:endParaRPr lang="en-US" sz="20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546274" y="4495800"/>
              <a:ext cx="5196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.49</a:t>
              </a:r>
              <a:endParaRPr lang="en-US" sz="20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477000" y="4095690"/>
              <a:ext cx="5196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.49</a:t>
              </a:r>
              <a:endParaRPr lang="en-US" sz="2000" dirty="0"/>
            </a:p>
          </p:txBody>
        </p:sp>
        <p:cxnSp>
          <p:nvCxnSpPr>
            <p:cNvPr id="87" name="Straight Connector 86"/>
            <p:cNvCxnSpPr>
              <a:stCxn id="79" idx="0"/>
              <a:endCxn id="80" idx="1"/>
            </p:cNvCxnSpPr>
            <p:nvPr/>
          </p:nvCxnSpPr>
          <p:spPr>
            <a:xfrm rot="5400000" flipH="1" flipV="1">
              <a:off x="6649273" y="3546747"/>
              <a:ext cx="581055" cy="1926652"/>
            </a:xfrm>
            <a:prstGeom prst="line">
              <a:avLst/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endCxn id="80" idx="1"/>
            </p:cNvCxnSpPr>
            <p:nvPr/>
          </p:nvCxnSpPr>
          <p:spPr>
            <a:xfrm rot="5400000" flipH="1" flipV="1">
              <a:off x="7384000" y="4281474"/>
              <a:ext cx="581055" cy="457198"/>
            </a:xfrm>
            <a:prstGeom prst="line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7733951" y="4343400"/>
              <a:ext cx="5196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.49</a:t>
              </a:r>
              <a:endParaRPr lang="en-US" sz="2000" dirty="0"/>
            </a:p>
          </p:txBody>
        </p:sp>
        <p:cxnSp>
          <p:nvCxnSpPr>
            <p:cNvPr id="90" name="Straight Connector 89"/>
            <p:cNvCxnSpPr/>
            <p:nvPr/>
          </p:nvCxnSpPr>
          <p:spPr>
            <a:xfrm flipV="1">
              <a:off x="5638800" y="3657600"/>
              <a:ext cx="1008245" cy="466635"/>
            </a:xfrm>
            <a:prstGeom prst="line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6096000" y="3886200"/>
              <a:ext cx="5148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.06</a:t>
              </a:r>
              <a:endParaRPr lang="en-US" sz="2000" dirty="0"/>
            </a:p>
          </p:txBody>
        </p:sp>
        <p:cxnSp>
          <p:nvCxnSpPr>
            <p:cNvPr id="92" name="Straight Connector 91"/>
            <p:cNvCxnSpPr/>
            <p:nvPr/>
          </p:nvCxnSpPr>
          <p:spPr>
            <a:xfrm rot="5400000" flipH="1" flipV="1">
              <a:off x="6616399" y="3442001"/>
              <a:ext cx="581055" cy="1926652"/>
            </a:xfrm>
            <a:prstGeom prst="line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6858000" y="4324290"/>
              <a:ext cx="5196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.49</a:t>
              </a:r>
              <a:endParaRPr lang="en-US" sz="2000" dirty="0"/>
            </a:p>
          </p:txBody>
        </p:sp>
        <p:cxnSp>
          <p:nvCxnSpPr>
            <p:cNvPr id="94" name="Straight Connector 93"/>
            <p:cNvCxnSpPr/>
            <p:nvPr/>
          </p:nvCxnSpPr>
          <p:spPr>
            <a:xfrm rot="5400000" flipH="1" flipV="1">
              <a:off x="7481872" y="4329128"/>
              <a:ext cx="581055" cy="457198"/>
            </a:xfrm>
            <a:prstGeom prst="line">
              <a:avLst/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7162800" y="4343400"/>
              <a:ext cx="5196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.49</a:t>
              </a:r>
              <a:endParaRPr lang="en-US" sz="2000" dirty="0"/>
            </a:p>
          </p:txBody>
        </p:sp>
        <p:cxnSp>
          <p:nvCxnSpPr>
            <p:cNvPr id="96" name="Straight Connector 95"/>
            <p:cNvCxnSpPr/>
            <p:nvPr/>
          </p:nvCxnSpPr>
          <p:spPr>
            <a:xfrm rot="5400000" flipH="1" flipV="1">
              <a:off x="6732080" y="4217480"/>
              <a:ext cx="1588" cy="1469452"/>
            </a:xfrm>
            <a:prstGeom prst="line">
              <a:avLst/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6552158" y="4800600"/>
              <a:ext cx="5196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.49</a:t>
              </a:r>
              <a:endParaRPr lang="en-US" sz="2000" dirty="0"/>
            </a:p>
          </p:txBody>
        </p:sp>
      </p:grpSp>
      <p:sp>
        <p:nvSpPr>
          <p:cNvPr id="98" name="Oval 97"/>
          <p:cNvSpPr/>
          <p:nvPr/>
        </p:nvSpPr>
        <p:spPr>
          <a:xfrm>
            <a:off x="5300472" y="4648200"/>
            <a:ext cx="1950720" cy="1950720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7086600" y="3849624"/>
            <a:ext cx="1295400" cy="1295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7342632" y="3898392"/>
            <a:ext cx="728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AT&amp;T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5971032" y="46482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</a:t>
            </a:r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7467600" y="4242816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6" name="Oval 105"/>
          <p:cNvSpPr/>
          <p:nvPr/>
        </p:nvSpPr>
        <p:spPr>
          <a:xfrm>
            <a:off x="5961888" y="4953000"/>
            <a:ext cx="655320" cy="655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5446776" y="6488668"/>
            <a:ext cx="1681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Truth Discovery</a:t>
            </a:r>
          </a:p>
        </p:txBody>
      </p:sp>
      <p:sp>
        <p:nvSpPr>
          <p:cNvPr id="108" name="Pie 107"/>
          <p:cNvSpPr/>
          <p:nvPr/>
        </p:nvSpPr>
        <p:spPr>
          <a:xfrm>
            <a:off x="5599176" y="5650992"/>
            <a:ext cx="668004" cy="609600"/>
          </a:xfrm>
          <a:prstGeom prst="pie">
            <a:avLst>
              <a:gd name="adj1" fmla="val 11505170"/>
              <a:gd name="adj2" fmla="val 16263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0" name="Straight Connector 109"/>
          <p:cNvCxnSpPr>
            <a:endCxn id="106" idx="3"/>
          </p:cNvCxnSpPr>
          <p:nvPr/>
        </p:nvCxnSpPr>
        <p:spPr>
          <a:xfrm rot="5400000" flipH="1" flipV="1">
            <a:off x="5919978" y="5500922"/>
            <a:ext cx="126449" cy="1493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6200000" flipV="1">
            <a:off x="6524288" y="5522977"/>
            <a:ext cx="126449" cy="1081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260592" y="5990844"/>
            <a:ext cx="1280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Pie 114"/>
          <p:cNvSpPr/>
          <p:nvPr/>
        </p:nvSpPr>
        <p:spPr>
          <a:xfrm>
            <a:off x="6412992" y="5638800"/>
            <a:ext cx="649224" cy="609600"/>
          </a:xfrm>
          <a:prstGeom prst="pie">
            <a:avLst>
              <a:gd name="adj1" fmla="val 15695912"/>
              <a:gd name="adj2" fmla="val 16263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531608" y="431901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071616" y="50683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715000" y="579120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S4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6513576" y="5766816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S5</a:t>
            </a:r>
            <a:endParaRPr lang="en-US" dirty="0"/>
          </a:p>
        </p:txBody>
      </p:sp>
      <p:sp>
        <p:nvSpPr>
          <p:cNvPr id="122" name="Oval 121"/>
          <p:cNvSpPr/>
          <p:nvPr/>
        </p:nvSpPr>
        <p:spPr>
          <a:xfrm>
            <a:off x="3962400" y="3709416"/>
            <a:ext cx="1600200" cy="1600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4495800" y="3733800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UCI</a:t>
            </a:r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4419600" y="4169664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5" name="TextBox 124"/>
          <p:cNvSpPr txBox="1"/>
          <p:nvPr/>
        </p:nvSpPr>
        <p:spPr>
          <a:xfrm>
            <a:off x="4559808" y="431901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01000" y="6248400"/>
            <a:ext cx="95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Round 3</a:t>
            </a:r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5593080" y="5638800"/>
            <a:ext cx="655320" cy="655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9" name="Oval 68"/>
          <p:cNvSpPr/>
          <p:nvPr/>
        </p:nvSpPr>
        <p:spPr>
          <a:xfrm>
            <a:off x="6400800" y="5638800"/>
            <a:ext cx="655320" cy="655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/>
          <a:lstStyle/>
          <a:p>
            <a:r>
              <a:rPr lang="en-US" sz="3600" dirty="0" smtClean="0"/>
              <a:t>Application I. Truth Discovery—Our Solution</a:t>
            </a:r>
            <a:endParaRPr lang="en-US" sz="3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47800" y="1298448"/>
          <a:ext cx="6477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1016000"/>
                <a:gridCol w="1016000"/>
                <a:gridCol w="1016000"/>
                <a:gridCol w="1016000"/>
                <a:gridCol w="1016000"/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Stonebraker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Berkeley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</a:t>
                      </a:r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Dewitt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 smtClean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Bernstein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AT&amp;T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Halevy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Google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Google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62000" y="5867400"/>
            <a:ext cx="220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Copying Relationship</a:t>
            </a:r>
          </a:p>
        </p:txBody>
      </p:sp>
      <p:grpSp>
        <p:nvGrpSpPr>
          <p:cNvPr id="2" name="Group 97"/>
          <p:cNvGrpSpPr/>
          <p:nvPr/>
        </p:nvGrpSpPr>
        <p:grpSpPr>
          <a:xfrm>
            <a:off x="381000" y="3962400"/>
            <a:ext cx="2993474" cy="1847910"/>
            <a:chOff x="5312326" y="3352800"/>
            <a:chExt cx="2993474" cy="1847910"/>
          </a:xfrm>
        </p:grpSpPr>
        <p:sp>
          <p:nvSpPr>
            <p:cNvPr id="77" name="TextBox 76"/>
            <p:cNvSpPr txBox="1"/>
            <p:nvPr/>
          </p:nvSpPr>
          <p:spPr>
            <a:xfrm>
              <a:off x="6531526" y="335280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1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312326" y="4019490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2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769526" y="4800600"/>
              <a:ext cx="4138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4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903126" y="401949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3</a:t>
              </a:r>
              <a:endParaRPr lang="en-US" sz="2000" baseline="-250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445926" y="4800600"/>
              <a:ext cx="407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5</a:t>
              </a:r>
            </a:p>
          </p:txBody>
        </p:sp>
        <p:cxnSp>
          <p:nvCxnSpPr>
            <p:cNvPr id="82" name="Straight Connector 81"/>
            <p:cNvCxnSpPr/>
            <p:nvPr/>
          </p:nvCxnSpPr>
          <p:spPr>
            <a:xfrm rot="5400000" flipH="1" flipV="1">
              <a:off x="6711200" y="4141280"/>
              <a:ext cx="1588" cy="1469452"/>
            </a:xfrm>
            <a:prstGeom prst="line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78" idx="3"/>
              <a:endCxn id="77" idx="2"/>
            </p:cNvCxnSpPr>
            <p:nvPr/>
          </p:nvCxnSpPr>
          <p:spPr>
            <a:xfrm flipV="1">
              <a:off x="5724618" y="3752910"/>
              <a:ext cx="1008245" cy="466635"/>
            </a:xfrm>
            <a:prstGeom prst="line">
              <a:avLst/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5769526" y="3562290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.10</a:t>
              </a:r>
              <a:endParaRPr lang="en-US" sz="20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546274" y="4495800"/>
              <a:ext cx="5164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.48</a:t>
              </a:r>
              <a:endParaRPr lang="en-US" sz="20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477000" y="4095690"/>
              <a:ext cx="5196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.49</a:t>
              </a:r>
              <a:endParaRPr lang="en-US" sz="2000" dirty="0"/>
            </a:p>
          </p:txBody>
        </p:sp>
        <p:cxnSp>
          <p:nvCxnSpPr>
            <p:cNvPr id="87" name="Straight Connector 86"/>
            <p:cNvCxnSpPr>
              <a:stCxn id="79" idx="0"/>
              <a:endCxn id="80" idx="1"/>
            </p:cNvCxnSpPr>
            <p:nvPr/>
          </p:nvCxnSpPr>
          <p:spPr>
            <a:xfrm rot="5400000" flipH="1" flipV="1">
              <a:off x="6649273" y="3546747"/>
              <a:ext cx="581055" cy="1926652"/>
            </a:xfrm>
            <a:prstGeom prst="line">
              <a:avLst/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endCxn id="80" idx="1"/>
            </p:cNvCxnSpPr>
            <p:nvPr/>
          </p:nvCxnSpPr>
          <p:spPr>
            <a:xfrm rot="5400000" flipH="1" flipV="1">
              <a:off x="7384000" y="4281474"/>
              <a:ext cx="581055" cy="457198"/>
            </a:xfrm>
            <a:prstGeom prst="line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7733951" y="4343400"/>
              <a:ext cx="501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.50</a:t>
              </a:r>
              <a:endParaRPr lang="en-US" sz="2000" dirty="0"/>
            </a:p>
          </p:txBody>
        </p:sp>
        <p:cxnSp>
          <p:nvCxnSpPr>
            <p:cNvPr id="90" name="Straight Connector 89"/>
            <p:cNvCxnSpPr/>
            <p:nvPr/>
          </p:nvCxnSpPr>
          <p:spPr>
            <a:xfrm flipV="1">
              <a:off x="5638800" y="3657600"/>
              <a:ext cx="1008245" cy="466635"/>
            </a:xfrm>
            <a:prstGeom prst="line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6096000" y="3886200"/>
              <a:ext cx="5148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.05</a:t>
              </a:r>
              <a:endParaRPr lang="en-US" sz="2000" dirty="0"/>
            </a:p>
          </p:txBody>
        </p:sp>
        <p:cxnSp>
          <p:nvCxnSpPr>
            <p:cNvPr id="92" name="Straight Connector 91"/>
            <p:cNvCxnSpPr/>
            <p:nvPr/>
          </p:nvCxnSpPr>
          <p:spPr>
            <a:xfrm rot="5400000" flipH="1" flipV="1">
              <a:off x="6616399" y="3442001"/>
              <a:ext cx="581055" cy="1926652"/>
            </a:xfrm>
            <a:prstGeom prst="line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6858000" y="4324290"/>
              <a:ext cx="5196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.49</a:t>
              </a:r>
              <a:endParaRPr lang="en-US" sz="2000" dirty="0"/>
            </a:p>
          </p:txBody>
        </p:sp>
        <p:cxnSp>
          <p:nvCxnSpPr>
            <p:cNvPr id="94" name="Straight Connector 93"/>
            <p:cNvCxnSpPr/>
            <p:nvPr/>
          </p:nvCxnSpPr>
          <p:spPr>
            <a:xfrm rot="5400000" flipH="1" flipV="1">
              <a:off x="7481872" y="4329128"/>
              <a:ext cx="581055" cy="457198"/>
            </a:xfrm>
            <a:prstGeom prst="line">
              <a:avLst/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7162800" y="4343400"/>
              <a:ext cx="5196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.48</a:t>
              </a:r>
              <a:endParaRPr lang="en-US" sz="2000" dirty="0"/>
            </a:p>
          </p:txBody>
        </p:sp>
        <p:cxnSp>
          <p:nvCxnSpPr>
            <p:cNvPr id="96" name="Straight Connector 95"/>
            <p:cNvCxnSpPr/>
            <p:nvPr/>
          </p:nvCxnSpPr>
          <p:spPr>
            <a:xfrm rot="5400000" flipH="1" flipV="1">
              <a:off x="6732080" y="4217480"/>
              <a:ext cx="1588" cy="1469452"/>
            </a:xfrm>
            <a:prstGeom prst="line">
              <a:avLst/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6552158" y="4800600"/>
              <a:ext cx="501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.50</a:t>
              </a:r>
              <a:endParaRPr lang="en-US" sz="2000" dirty="0"/>
            </a:p>
          </p:txBody>
        </p:sp>
      </p:grpSp>
      <p:sp>
        <p:nvSpPr>
          <p:cNvPr id="98" name="Oval 97"/>
          <p:cNvSpPr/>
          <p:nvPr/>
        </p:nvSpPr>
        <p:spPr>
          <a:xfrm>
            <a:off x="5452872" y="4800600"/>
            <a:ext cx="1645920" cy="16459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6970776" y="3733800"/>
            <a:ext cx="1527048" cy="15270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7342632" y="3810000"/>
            <a:ext cx="728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AT&amp;T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5971032" y="473606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</a:t>
            </a:r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7391400" y="4166616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5446776" y="6488668"/>
            <a:ext cx="1681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Truth Discovery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531608" y="431901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3910584" y="3657600"/>
            <a:ext cx="1703832" cy="1703832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4495800" y="3733800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UCI</a:t>
            </a:r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4364736" y="4114800"/>
            <a:ext cx="795528" cy="795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5" name="TextBox 124"/>
          <p:cNvSpPr txBox="1"/>
          <p:nvPr/>
        </p:nvSpPr>
        <p:spPr>
          <a:xfrm>
            <a:off x="4559808" y="431901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01000" y="6248400"/>
            <a:ext cx="97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Round 4</a:t>
            </a:r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6022848" y="501396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4" name="Pie 73"/>
          <p:cNvSpPr/>
          <p:nvPr/>
        </p:nvSpPr>
        <p:spPr>
          <a:xfrm>
            <a:off x="5638800" y="5739384"/>
            <a:ext cx="533400" cy="509016"/>
          </a:xfrm>
          <a:prstGeom prst="pie">
            <a:avLst>
              <a:gd name="adj1" fmla="val 12054545"/>
              <a:gd name="adj2" fmla="val 16263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41848" y="5724144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76" name="Straight Connector 75"/>
          <p:cNvCxnSpPr>
            <a:stCxn id="75" idx="0"/>
            <a:endCxn id="73" idx="3"/>
          </p:cNvCxnSpPr>
          <p:nvPr/>
        </p:nvCxnSpPr>
        <p:spPr>
          <a:xfrm rot="5400000" flipH="1" flipV="1">
            <a:off x="5877306" y="5500488"/>
            <a:ext cx="254899" cy="1924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126" idx="0"/>
            <a:endCxn id="73" idx="5"/>
          </p:cNvCxnSpPr>
          <p:nvPr/>
        </p:nvCxnSpPr>
        <p:spPr>
          <a:xfrm rot="16200000" flipV="1">
            <a:off x="6403779" y="5543600"/>
            <a:ext cx="334147" cy="1854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75" idx="6"/>
            <a:endCxn id="126" idx="1"/>
          </p:cNvCxnSpPr>
          <p:nvPr/>
        </p:nvCxnSpPr>
        <p:spPr>
          <a:xfrm flipV="1">
            <a:off x="6175248" y="5988058"/>
            <a:ext cx="277368" cy="27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Pie 103"/>
          <p:cNvSpPr/>
          <p:nvPr/>
        </p:nvSpPr>
        <p:spPr>
          <a:xfrm>
            <a:off x="6489192" y="5824293"/>
            <a:ext cx="381000" cy="363582"/>
          </a:xfrm>
          <a:prstGeom prst="pie">
            <a:avLst>
              <a:gd name="adj1" fmla="val 15695912"/>
              <a:gd name="adj2" fmla="val 16263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6483096" y="5803392"/>
            <a:ext cx="399288" cy="3992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071616" y="50683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690616" y="579120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S4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6452616" y="5803392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/>
          <a:lstStyle/>
          <a:p>
            <a:r>
              <a:rPr lang="en-US" sz="3600" dirty="0" smtClean="0"/>
              <a:t>Application I. Truth Discovery—Our Solution</a:t>
            </a:r>
            <a:endParaRPr lang="en-US" sz="3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47800" y="1298448"/>
          <a:ext cx="6477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1016000"/>
                <a:gridCol w="1016000"/>
                <a:gridCol w="1016000"/>
                <a:gridCol w="1016000"/>
                <a:gridCol w="1016000"/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Stonebraker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Berkeley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</a:t>
                      </a:r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Dewitt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 smtClean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Bernstein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AT&amp;T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Halevy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Google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Google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62000" y="5867400"/>
            <a:ext cx="220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Copying Relationship</a:t>
            </a:r>
          </a:p>
        </p:txBody>
      </p:sp>
      <p:sp>
        <p:nvSpPr>
          <p:cNvPr id="98" name="Oval 97"/>
          <p:cNvSpPr/>
          <p:nvPr/>
        </p:nvSpPr>
        <p:spPr>
          <a:xfrm>
            <a:off x="5529072" y="4876800"/>
            <a:ext cx="1493520" cy="14935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6858000" y="3621024"/>
            <a:ext cx="1752600" cy="1752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7342632" y="3657600"/>
            <a:ext cx="728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AT&amp;T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5983224" y="480007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</a:t>
            </a:r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7339584" y="4114800"/>
            <a:ext cx="789432" cy="789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5446776" y="6488668"/>
            <a:ext cx="1681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Truth Discovery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531608" y="431901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3810000" y="3557016"/>
            <a:ext cx="1905000" cy="1905000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4495800" y="3581400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UCI</a:t>
            </a:r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4267200" y="4017264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5" name="TextBox 124"/>
          <p:cNvSpPr txBox="1"/>
          <p:nvPr/>
        </p:nvSpPr>
        <p:spPr>
          <a:xfrm>
            <a:off x="4559808" y="431901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01000" y="6248400"/>
            <a:ext cx="97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Round 5</a:t>
            </a:r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6038088" y="5029200"/>
            <a:ext cx="502920" cy="502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4" name="Pie 73"/>
          <p:cNvSpPr/>
          <p:nvPr/>
        </p:nvSpPr>
        <p:spPr>
          <a:xfrm>
            <a:off x="5727192" y="5739384"/>
            <a:ext cx="457200" cy="457200"/>
          </a:xfrm>
          <a:prstGeom prst="pie">
            <a:avLst>
              <a:gd name="adj1" fmla="val 12404870"/>
              <a:gd name="adj2" fmla="val 16263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6" name="Straight Connector 75"/>
          <p:cNvCxnSpPr>
            <a:stCxn id="55" idx="0"/>
            <a:endCxn id="73" idx="3"/>
          </p:cNvCxnSpPr>
          <p:nvPr/>
        </p:nvCxnSpPr>
        <p:spPr>
          <a:xfrm rot="5400000" flipH="1" flipV="1">
            <a:off x="5910834" y="5514096"/>
            <a:ext cx="256531" cy="1452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126" idx="0"/>
            <a:endCxn id="73" idx="5"/>
          </p:cNvCxnSpPr>
          <p:nvPr/>
        </p:nvCxnSpPr>
        <p:spPr>
          <a:xfrm rot="16200000" flipV="1">
            <a:off x="6385645" y="5540182"/>
            <a:ext cx="320015" cy="1565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55" idx="6"/>
          </p:cNvCxnSpPr>
          <p:nvPr/>
        </p:nvCxnSpPr>
        <p:spPr>
          <a:xfrm>
            <a:off x="6217920" y="5966460"/>
            <a:ext cx="259080" cy="94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Pie 103"/>
          <p:cNvSpPr/>
          <p:nvPr/>
        </p:nvSpPr>
        <p:spPr>
          <a:xfrm>
            <a:off x="6464808" y="5824293"/>
            <a:ext cx="368808" cy="347907"/>
          </a:xfrm>
          <a:prstGeom prst="pie">
            <a:avLst>
              <a:gd name="adj1" fmla="val 15695912"/>
              <a:gd name="adj2" fmla="val 16263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6477000" y="5791200"/>
            <a:ext cx="350520" cy="3505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071616" y="50683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742432" y="5779008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S4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6412992" y="5778484"/>
            <a:ext cx="421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S5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5715000" y="5715000"/>
            <a:ext cx="502920" cy="502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128" name="Group 97"/>
          <p:cNvGrpSpPr/>
          <p:nvPr/>
        </p:nvGrpSpPr>
        <p:grpSpPr>
          <a:xfrm>
            <a:off x="381000" y="3962400"/>
            <a:ext cx="2993474" cy="1847910"/>
            <a:chOff x="5312326" y="3352800"/>
            <a:chExt cx="2993474" cy="1847910"/>
          </a:xfrm>
        </p:grpSpPr>
        <p:sp>
          <p:nvSpPr>
            <p:cNvPr id="129" name="TextBox 128"/>
            <p:cNvSpPr txBox="1"/>
            <p:nvPr/>
          </p:nvSpPr>
          <p:spPr>
            <a:xfrm>
              <a:off x="6531526" y="335280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1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312326" y="4019490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2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769526" y="4800600"/>
              <a:ext cx="4138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4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903126" y="401949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3</a:t>
              </a:r>
              <a:endParaRPr lang="en-US" sz="2000" baseline="-25000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445926" y="4800600"/>
              <a:ext cx="407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5</a:t>
              </a:r>
            </a:p>
          </p:txBody>
        </p:sp>
        <p:cxnSp>
          <p:nvCxnSpPr>
            <p:cNvPr id="134" name="Straight Connector 133"/>
            <p:cNvCxnSpPr/>
            <p:nvPr/>
          </p:nvCxnSpPr>
          <p:spPr>
            <a:xfrm rot="5400000" flipH="1" flipV="1">
              <a:off x="6711200" y="4141280"/>
              <a:ext cx="1588" cy="1469452"/>
            </a:xfrm>
            <a:prstGeom prst="line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30" idx="3"/>
              <a:endCxn id="129" idx="2"/>
            </p:cNvCxnSpPr>
            <p:nvPr/>
          </p:nvCxnSpPr>
          <p:spPr>
            <a:xfrm flipV="1">
              <a:off x="5724618" y="3752910"/>
              <a:ext cx="1008245" cy="466635"/>
            </a:xfrm>
            <a:prstGeom prst="line">
              <a:avLst/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/>
            <p:cNvSpPr txBox="1"/>
            <p:nvPr/>
          </p:nvSpPr>
          <p:spPr>
            <a:xfrm>
              <a:off x="5769526" y="3562290"/>
              <a:ext cx="5180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.09</a:t>
              </a:r>
              <a:endParaRPr lang="en-US" sz="20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546274" y="4495800"/>
              <a:ext cx="4940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.47</a:t>
              </a:r>
              <a:endParaRPr lang="en-US" sz="200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477000" y="4095690"/>
              <a:ext cx="5196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.49</a:t>
              </a:r>
              <a:endParaRPr lang="en-US" sz="2000" dirty="0"/>
            </a:p>
          </p:txBody>
        </p:sp>
        <p:cxnSp>
          <p:nvCxnSpPr>
            <p:cNvPr id="139" name="Straight Connector 138"/>
            <p:cNvCxnSpPr>
              <a:stCxn id="131" idx="0"/>
              <a:endCxn id="132" idx="1"/>
            </p:cNvCxnSpPr>
            <p:nvPr/>
          </p:nvCxnSpPr>
          <p:spPr>
            <a:xfrm rot="5400000" flipH="1" flipV="1">
              <a:off x="6649273" y="3546747"/>
              <a:ext cx="581055" cy="1926652"/>
            </a:xfrm>
            <a:prstGeom prst="line">
              <a:avLst/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endCxn id="132" idx="1"/>
            </p:cNvCxnSpPr>
            <p:nvPr/>
          </p:nvCxnSpPr>
          <p:spPr>
            <a:xfrm rot="5400000" flipH="1" flipV="1">
              <a:off x="7384000" y="4281474"/>
              <a:ext cx="581055" cy="457198"/>
            </a:xfrm>
            <a:prstGeom prst="line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/>
            <p:cNvSpPr txBox="1"/>
            <p:nvPr/>
          </p:nvSpPr>
          <p:spPr>
            <a:xfrm>
              <a:off x="7733951" y="4343400"/>
              <a:ext cx="4908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.51</a:t>
              </a:r>
              <a:endParaRPr lang="en-US" sz="2000" dirty="0"/>
            </a:p>
          </p:txBody>
        </p:sp>
        <p:cxnSp>
          <p:nvCxnSpPr>
            <p:cNvPr id="142" name="Straight Connector 141"/>
            <p:cNvCxnSpPr/>
            <p:nvPr/>
          </p:nvCxnSpPr>
          <p:spPr>
            <a:xfrm flipV="1">
              <a:off x="5638800" y="3657600"/>
              <a:ext cx="1008245" cy="466635"/>
            </a:xfrm>
            <a:prstGeom prst="line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/>
            <p:cNvSpPr txBox="1"/>
            <p:nvPr/>
          </p:nvSpPr>
          <p:spPr>
            <a:xfrm>
              <a:off x="6096000" y="3886200"/>
              <a:ext cx="5164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.04</a:t>
              </a:r>
              <a:endParaRPr lang="en-US" sz="2000" dirty="0"/>
            </a:p>
          </p:txBody>
        </p:sp>
        <p:cxnSp>
          <p:nvCxnSpPr>
            <p:cNvPr id="144" name="Straight Connector 143"/>
            <p:cNvCxnSpPr/>
            <p:nvPr/>
          </p:nvCxnSpPr>
          <p:spPr>
            <a:xfrm rot="5400000" flipH="1" flipV="1">
              <a:off x="6616399" y="3442001"/>
              <a:ext cx="581055" cy="1926652"/>
            </a:xfrm>
            <a:prstGeom prst="line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6858000" y="4324290"/>
              <a:ext cx="5196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.49</a:t>
              </a:r>
              <a:endParaRPr lang="en-US" sz="2000" dirty="0"/>
            </a:p>
          </p:txBody>
        </p:sp>
        <p:cxnSp>
          <p:nvCxnSpPr>
            <p:cNvPr id="146" name="Straight Connector 145"/>
            <p:cNvCxnSpPr/>
            <p:nvPr/>
          </p:nvCxnSpPr>
          <p:spPr>
            <a:xfrm rot="5400000" flipH="1" flipV="1">
              <a:off x="7481872" y="4329128"/>
              <a:ext cx="581055" cy="457198"/>
            </a:xfrm>
            <a:prstGeom prst="line">
              <a:avLst/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/>
            <p:cNvSpPr txBox="1"/>
            <p:nvPr/>
          </p:nvSpPr>
          <p:spPr>
            <a:xfrm>
              <a:off x="7162800" y="4343400"/>
              <a:ext cx="4940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.47</a:t>
              </a:r>
              <a:endParaRPr lang="en-US" sz="2000" dirty="0"/>
            </a:p>
          </p:txBody>
        </p:sp>
        <p:cxnSp>
          <p:nvCxnSpPr>
            <p:cNvPr id="148" name="Straight Connector 147"/>
            <p:cNvCxnSpPr/>
            <p:nvPr/>
          </p:nvCxnSpPr>
          <p:spPr>
            <a:xfrm rot="5400000" flipH="1" flipV="1">
              <a:off x="6732080" y="4217480"/>
              <a:ext cx="1588" cy="1469452"/>
            </a:xfrm>
            <a:prstGeom prst="line">
              <a:avLst/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>
              <a:off x="6552158" y="4800600"/>
              <a:ext cx="4908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.51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/>
          <a:lstStyle/>
          <a:p>
            <a:r>
              <a:rPr lang="en-US" sz="3600" dirty="0" smtClean="0"/>
              <a:t>Application I. Truth Discovery—Our Solution</a:t>
            </a:r>
            <a:endParaRPr lang="en-US" sz="3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47800" y="1298448"/>
          <a:ext cx="6477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1016000"/>
                <a:gridCol w="1016000"/>
                <a:gridCol w="1016000"/>
                <a:gridCol w="1016000"/>
                <a:gridCol w="1016000"/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Stonebraker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Berkeley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</a:t>
                      </a:r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Dewitt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9900"/>
                          </a:solidFill>
                        </a:rPr>
                        <a:t>UWisc</a:t>
                      </a:r>
                      <a:endParaRPr lang="en-US" dirty="0" smtClean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Bernstein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MSR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AT&amp;T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BEA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Halevy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Google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Google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9900"/>
                          </a:solidFill>
                        </a:rPr>
                        <a:t>UW</a:t>
                      </a:r>
                      <a:endParaRPr lang="en-US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62000" y="5867400"/>
            <a:ext cx="220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Copying Relationship</a:t>
            </a:r>
          </a:p>
        </p:txBody>
      </p:sp>
      <p:sp>
        <p:nvSpPr>
          <p:cNvPr id="98" name="Oval 97"/>
          <p:cNvSpPr/>
          <p:nvPr/>
        </p:nvSpPr>
        <p:spPr>
          <a:xfrm>
            <a:off x="5681472" y="5053584"/>
            <a:ext cx="1188720" cy="11887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6818376" y="3605784"/>
            <a:ext cx="1831848" cy="18318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7342632" y="3681984"/>
            <a:ext cx="728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AT&amp;T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5983224" y="473606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</a:t>
            </a:r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7315200" y="41148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5446776" y="6488668"/>
            <a:ext cx="1681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Truth Discovery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531608" y="434340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3505200" y="3276600"/>
            <a:ext cx="2514600" cy="2514600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4495800" y="3377184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UCI</a:t>
            </a:r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4038600" y="3813048"/>
            <a:ext cx="14478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5" name="TextBox 124"/>
          <p:cNvSpPr txBox="1"/>
          <p:nvPr/>
        </p:nvSpPr>
        <p:spPr>
          <a:xfrm>
            <a:off x="4559808" y="43434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01000" y="6248400"/>
            <a:ext cx="10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Round 13</a:t>
            </a:r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6096000" y="5111496"/>
            <a:ext cx="387096" cy="387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4" name="Pie 73"/>
          <p:cNvSpPr/>
          <p:nvPr/>
        </p:nvSpPr>
        <p:spPr>
          <a:xfrm>
            <a:off x="5839968" y="5739384"/>
            <a:ext cx="332232" cy="356616"/>
          </a:xfrm>
          <a:prstGeom prst="pie">
            <a:avLst>
              <a:gd name="adj1" fmla="val 12575258"/>
              <a:gd name="adj2" fmla="val 16263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6" name="Straight Connector 75"/>
          <p:cNvCxnSpPr>
            <a:stCxn id="55" idx="0"/>
            <a:endCxn id="73" idx="3"/>
          </p:cNvCxnSpPr>
          <p:nvPr/>
        </p:nvCxnSpPr>
        <p:spPr>
          <a:xfrm rot="5400000" flipH="1" flipV="1">
            <a:off x="5949551" y="5511863"/>
            <a:ext cx="273097" cy="1331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16200000" flipV="1">
            <a:off x="6308467" y="5502533"/>
            <a:ext cx="413266" cy="228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55" idx="6"/>
          </p:cNvCxnSpPr>
          <p:nvPr/>
        </p:nvCxnSpPr>
        <p:spPr>
          <a:xfrm>
            <a:off x="6194770" y="5890260"/>
            <a:ext cx="335280" cy="94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Pie 103"/>
          <p:cNvSpPr/>
          <p:nvPr/>
        </p:nvSpPr>
        <p:spPr>
          <a:xfrm>
            <a:off x="6464808" y="5848677"/>
            <a:ext cx="240792" cy="119307"/>
          </a:xfrm>
          <a:prstGeom prst="pie">
            <a:avLst>
              <a:gd name="adj1" fmla="val 15695912"/>
              <a:gd name="adj2" fmla="val 16263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6489192" y="5815584"/>
            <a:ext cx="198120" cy="198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107318" y="5126074"/>
            <a:ext cx="391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844122" y="5726575"/>
            <a:ext cx="404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S4</a:t>
            </a:r>
            <a:endParaRPr lang="en-US" sz="1600" dirty="0"/>
          </a:p>
        </p:txBody>
      </p:sp>
      <p:sp>
        <p:nvSpPr>
          <p:cNvPr id="126" name="TextBox 125"/>
          <p:cNvSpPr txBox="1"/>
          <p:nvPr/>
        </p:nvSpPr>
        <p:spPr>
          <a:xfrm>
            <a:off x="6414318" y="5761156"/>
            <a:ext cx="421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S5</a:t>
            </a:r>
            <a:endParaRPr lang="en-US" sz="1400" dirty="0"/>
          </a:p>
        </p:txBody>
      </p:sp>
      <p:sp>
        <p:nvSpPr>
          <p:cNvPr id="55" name="Oval 54"/>
          <p:cNvSpPr/>
          <p:nvPr/>
        </p:nvSpPr>
        <p:spPr>
          <a:xfrm>
            <a:off x="5844250" y="5715000"/>
            <a:ext cx="350520" cy="3505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51" name="Group 98"/>
          <p:cNvGrpSpPr/>
          <p:nvPr/>
        </p:nvGrpSpPr>
        <p:grpSpPr>
          <a:xfrm>
            <a:off x="381000" y="3962400"/>
            <a:ext cx="2993474" cy="1744116"/>
            <a:chOff x="5312326" y="3486090"/>
            <a:chExt cx="2993474" cy="1744116"/>
          </a:xfrm>
        </p:grpSpPr>
        <p:sp>
          <p:nvSpPr>
            <p:cNvPr id="52" name="TextBox 51"/>
            <p:cNvSpPr txBox="1"/>
            <p:nvPr/>
          </p:nvSpPr>
          <p:spPr>
            <a:xfrm>
              <a:off x="6531526" y="348609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1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12326" y="4019490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2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769526" y="4800600"/>
              <a:ext cx="4138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4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903126" y="401949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3</a:t>
              </a:r>
              <a:endParaRPr lang="en-US" sz="2000" baseline="-250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445926" y="4800600"/>
              <a:ext cx="407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r>
                <a:rPr lang="en-US" sz="2000" baseline="-25000" dirty="0" smtClean="0"/>
                <a:t>5</a:t>
              </a:r>
            </a:p>
          </p:txBody>
        </p:sp>
        <p:cxnSp>
          <p:nvCxnSpPr>
            <p:cNvPr id="58" name="Straight Connector 57"/>
            <p:cNvCxnSpPr/>
            <p:nvPr/>
          </p:nvCxnSpPr>
          <p:spPr>
            <a:xfrm rot="5400000" flipH="1" flipV="1">
              <a:off x="6711200" y="4141280"/>
              <a:ext cx="1588" cy="1469452"/>
            </a:xfrm>
            <a:prstGeom prst="line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6546274" y="4495800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.55</a:t>
              </a:r>
              <a:endParaRPr lang="en-US" sz="2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477000" y="4095690"/>
              <a:ext cx="5196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.49</a:t>
              </a:r>
              <a:endParaRPr lang="en-US" sz="2000" dirty="0"/>
            </a:p>
          </p:txBody>
        </p:sp>
        <p:cxnSp>
          <p:nvCxnSpPr>
            <p:cNvPr id="61" name="Straight Connector 60"/>
            <p:cNvCxnSpPr>
              <a:stCxn id="54" idx="0"/>
              <a:endCxn id="56" idx="1"/>
            </p:cNvCxnSpPr>
            <p:nvPr/>
          </p:nvCxnSpPr>
          <p:spPr>
            <a:xfrm rot="5400000" flipH="1" flipV="1">
              <a:off x="6649273" y="3546747"/>
              <a:ext cx="581055" cy="1926652"/>
            </a:xfrm>
            <a:prstGeom prst="line">
              <a:avLst/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endCxn id="56" idx="1"/>
            </p:cNvCxnSpPr>
            <p:nvPr/>
          </p:nvCxnSpPr>
          <p:spPr>
            <a:xfrm rot="5400000" flipH="1" flipV="1">
              <a:off x="7384000" y="4281474"/>
              <a:ext cx="581055" cy="457198"/>
            </a:xfrm>
            <a:prstGeom prst="line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7733951" y="4343400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.55</a:t>
              </a:r>
              <a:endParaRPr lang="en-US" sz="2000" dirty="0"/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6616399" y="3442001"/>
              <a:ext cx="581055" cy="1926652"/>
            </a:xfrm>
            <a:prstGeom prst="line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6858000" y="4324290"/>
              <a:ext cx="5196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.49</a:t>
              </a:r>
              <a:endParaRPr lang="en-US" sz="2000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 flipH="1" flipV="1">
              <a:off x="7481872" y="4329128"/>
              <a:ext cx="581055" cy="457198"/>
            </a:xfrm>
            <a:prstGeom prst="line">
              <a:avLst/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7162800" y="4343400"/>
              <a:ext cx="5180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.44</a:t>
              </a:r>
              <a:endParaRPr lang="en-US" sz="2000" dirty="0"/>
            </a:p>
          </p:txBody>
        </p:sp>
        <p:cxnSp>
          <p:nvCxnSpPr>
            <p:cNvPr id="68" name="Straight Connector 67"/>
            <p:cNvCxnSpPr/>
            <p:nvPr/>
          </p:nvCxnSpPr>
          <p:spPr>
            <a:xfrm rot="5400000" flipH="1" flipV="1">
              <a:off x="6732080" y="4217480"/>
              <a:ext cx="1588" cy="1469452"/>
            </a:xfrm>
            <a:prstGeom prst="line">
              <a:avLst/>
            </a:prstGeom>
            <a:ln w="28575"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6552158" y="4830096"/>
              <a:ext cx="5180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.44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267200" y="13716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I. Truth Discovery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0" y="1752600"/>
            <a:ext cx="3048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Truth </a:t>
            </a:r>
          </a:p>
          <a:p>
            <a:pPr algn="ctr"/>
            <a:r>
              <a:rPr lang="en-US" sz="2800" dirty="0" smtClean="0"/>
              <a:t>Discovery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914400" y="4009104"/>
            <a:ext cx="3048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Source-accuracy</a:t>
            </a:r>
          </a:p>
          <a:p>
            <a:pPr algn="ctr"/>
            <a:r>
              <a:rPr lang="en-US" sz="2800" dirty="0" smtClean="0"/>
              <a:t>Computation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5181600" y="4053348"/>
            <a:ext cx="2971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Copying</a:t>
            </a:r>
          </a:p>
          <a:p>
            <a:pPr algn="ctr"/>
            <a:r>
              <a:rPr lang="en-US" sz="2800" dirty="0" smtClean="0"/>
              <a:t>Detection</a:t>
            </a:r>
            <a:endParaRPr lang="en-US" sz="2800" dirty="0"/>
          </a:p>
        </p:txBody>
      </p:sp>
      <p:cxnSp>
        <p:nvCxnSpPr>
          <p:cNvPr id="11" name="Straight Connector 10"/>
          <p:cNvCxnSpPr>
            <a:stCxn id="6" idx="2"/>
            <a:endCxn id="7" idx="0"/>
          </p:cNvCxnSpPr>
          <p:nvPr/>
        </p:nvCxnSpPr>
        <p:spPr>
          <a:xfrm rot="5400000">
            <a:off x="2948448" y="2385552"/>
            <a:ext cx="1113504" cy="2133600"/>
          </a:xfrm>
          <a:prstGeom prst="line">
            <a:avLst/>
          </a:prstGeom>
          <a:ln w="31750">
            <a:headEnd type="triangl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2"/>
            <a:endCxn id="8" idx="0"/>
          </p:cNvCxnSpPr>
          <p:nvPr/>
        </p:nvCxnSpPr>
        <p:spPr>
          <a:xfrm rot="16200000" flipH="1">
            <a:off x="5040876" y="2426724"/>
            <a:ext cx="1157748" cy="2095500"/>
          </a:xfrm>
          <a:prstGeom prst="line">
            <a:avLst/>
          </a:prstGeom>
          <a:ln w="31750">
            <a:headEnd type="triangl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1"/>
            <a:endCxn id="7" idx="3"/>
          </p:cNvCxnSpPr>
          <p:nvPr/>
        </p:nvCxnSpPr>
        <p:spPr>
          <a:xfrm rot="10800000">
            <a:off x="3962400" y="4580604"/>
            <a:ext cx="1219200" cy="6144"/>
          </a:xfrm>
          <a:prstGeom prst="line">
            <a:avLst/>
          </a:prstGeom>
          <a:ln w="31750"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19800" y="5181600"/>
            <a:ext cx="1241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Step 1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752600" y="5206425"/>
            <a:ext cx="1241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Step 3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3886200" y="1066800"/>
            <a:ext cx="1266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Step 2</a:t>
            </a:r>
            <a:endParaRPr lang="en-US" sz="3200" dirty="0"/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5257800" y="2895600"/>
            <a:ext cx="1905000" cy="1066800"/>
          </a:xfrm>
          <a:prstGeom prst="straightConnector1">
            <a:avLst/>
          </a:prstGeom>
          <a:ln w="349250">
            <a:solidFill>
              <a:srgbClr val="FFC00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1828800" y="2971800"/>
            <a:ext cx="1905000" cy="990600"/>
          </a:xfrm>
          <a:prstGeom prst="straightConnector1">
            <a:avLst/>
          </a:prstGeom>
          <a:ln w="349250">
            <a:solidFill>
              <a:srgbClr val="FFC00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962400" y="4800600"/>
            <a:ext cx="1219200" cy="1588"/>
          </a:xfrm>
          <a:prstGeom prst="straightConnector1">
            <a:avLst/>
          </a:prstGeom>
          <a:ln w="349250">
            <a:solidFill>
              <a:srgbClr val="FFC00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>
            <a:spLocks noGrp="1"/>
          </p:cNvSpPr>
          <p:nvPr>
            <p:ph sz="half" idx="1"/>
          </p:nvPr>
        </p:nvSpPr>
        <p:spPr>
          <a:xfrm>
            <a:off x="540544" y="5943600"/>
            <a:ext cx="8222456" cy="838200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Theorem: w/o accuracy, converges 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Observation: w. accuracy, converges when #</a:t>
            </a:r>
            <a:r>
              <a:rPr lang="en-US" altLang="zh-CN" sz="3200" dirty="0" err="1" smtClean="0">
                <a:ea typeface="SimSun" pitchFamily="2" charset="-122"/>
              </a:rPr>
              <a:t>objs</a:t>
            </a:r>
            <a:r>
              <a:rPr lang="en-US" altLang="zh-CN" sz="3200" dirty="0" smtClean="0">
                <a:ea typeface="SimSun" pitchFamily="2" charset="-122"/>
              </a:rPr>
              <a:t> &gt;&gt; #</a:t>
            </a:r>
            <a:r>
              <a:rPr lang="en-US" altLang="zh-CN" sz="3200" dirty="0" err="1" smtClean="0">
                <a:ea typeface="SimSun" pitchFamily="2" charset="-122"/>
              </a:rPr>
              <a:t>srcs</a:t>
            </a:r>
            <a:endParaRPr lang="en-US" altLang="zh-CN" sz="3200" dirty="0" smtClean="0">
              <a:ea typeface="SimSun" pitchFamily="2" charset="-122"/>
            </a:endParaRPr>
          </a:p>
          <a:p>
            <a:pPr>
              <a:buFont typeface="Wingdings" pitchFamily="2" charset="2"/>
              <a:buChar char="q"/>
            </a:pPr>
            <a:endParaRPr lang="en-US" altLang="zh-CN" sz="3200" dirty="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35" grpId="0" build="p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on Static Data [VLDB’09a]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8222456" cy="5257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Dataset: </a:t>
            </a:r>
            <a:r>
              <a:rPr lang="en-US" altLang="zh-CN" sz="3200" dirty="0" err="1" smtClean="0">
                <a:ea typeface="SimSun" pitchFamily="2" charset="-122"/>
              </a:rPr>
              <a:t>AbeBooks</a:t>
            </a:r>
            <a:endParaRPr lang="en-US" altLang="zh-CN" sz="3200" dirty="0" smtClean="0">
              <a:ea typeface="SimSun" pitchFamily="2" charset="-122"/>
            </a:endParaRP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877 bookstores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1265 CS books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24364 listings, w. ISBN, name, author-list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After pre-cleaning, each book on </a:t>
            </a:r>
            <a:r>
              <a:rPr lang="en-US" altLang="zh-CN" sz="2800" dirty="0" err="1" smtClean="0">
                <a:ea typeface="SimSun" pitchFamily="2" charset="-122"/>
              </a:rPr>
              <a:t>avg</a:t>
            </a:r>
            <a:r>
              <a:rPr lang="en-US" altLang="zh-CN" sz="2800" dirty="0" smtClean="0">
                <a:ea typeface="SimSun" pitchFamily="2" charset="-122"/>
              </a:rPr>
              <a:t> has 19 listings and 4 author lists (ranges from 1-23)</a:t>
            </a:r>
            <a:endParaRPr lang="en-US" altLang="zh-CN" sz="2000" dirty="0" smtClean="0">
              <a:ea typeface="SimSun" pitchFamily="2" charset="-122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Golden standard: 100 random books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Manually check author list from book cover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Measure: </a:t>
            </a:r>
            <a:r>
              <a:rPr lang="en-US" altLang="zh-CN" sz="2800" dirty="0" smtClean="0">
                <a:ea typeface="SimSun" pitchFamily="2" charset="-122"/>
              </a:rPr>
              <a:t>Precision=#(</a:t>
            </a:r>
            <a:r>
              <a:rPr lang="en-US" altLang="zh-CN" sz="2800" dirty="0" err="1" smtClean="0">
                <a:ea typeface="SimSun" pitchFamily="2" charset="-122"/>
              </a:rPr>
              <a:t>Corr</a:t>
            </a:r>
            <a:r>
              <a:rPr lang="en-US" altLang="zh-CN" sz="2800" dirty="0" smtClean="0">
                <a:ea typeface="SimSun" pitchFamily="2" charset="-122"/>
              </a:rPr>
              <a:t> author lists)/#(All lists)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Voting and Types of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8222456" cy="495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Naïve voting has precision .71</a:t>
            </a:r>
          </a:p>
          <a:p>
            <a:pPr>
              <a:buFont typeface="Wingdings" pitchFamily="2" charset="2"/>
              <a:buChar char="q"/>
            </a:pPr>
            <a:endParaRPr lang="en-US" altLang="zh-CN" sz="2800" dirty="0" smtClean="0">
              <a:ea typeface="SimSun" pitchFamily="2" charset="-122"/>
            </a:endParaRPr>
          </a:p>
          <a:p>
            <a:pPr lvl="1">
              <a:buFont typeface="Wingdings" pitchFamily="2" charset="2"/>
              <a:buChar char="q"/>
            </a:pPr>
            <a:endParaRPr lang="en-US" altLang="zh-CN" sz="3600" dirty="0" smtClean="0">
              <a:ea typeface="SimSun" pitchFamily="2" charset="-12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2362200"/>
          <a:ext cx="6096000" cy="31089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3434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Error</a:t>
                      </a:r>
                      <a:r>
                        <a:rPr lang="en-US" sz="2800" baseline="0" dirty="0" smtClean="0"/>
                        <a:t> type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Num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Missing authors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23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Additional authors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Mis</a:t>
                      </a:r>
                      <a:r>
                        <a:rPr lang="en-US" sz="2800" dirty="0" smtClean="0"/>
                        <a:t>-ordering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Mis</a:t>
                      </a:r>
                      <a:r>
                        <a:rPr lang="en-US" sz="2800" dirty="0" smtClean="0"/>
                        <a:t>-spelling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Incomplete names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of Various Components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2164080"/>
          <a:ext cx="7924799" cy="3627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62400"/>
                <a:gridCol w="1374710"/>
                <a:gridCol w="1216090"/>
                <a:gridCol w="13715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Methods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Prec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#</a:t>
                      </a:r>
                      <a:r>
                        <a:rPr lang="en-US" sz="2800" dirty="0" err="1" smtClean="0"/>
                        <a:t>Rnds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Time(s)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Naïve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.71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.2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Only value similarity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.74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.2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Only source accuracy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.79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23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1.1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Only source copying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.83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28.3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Copy+accu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.87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22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185.8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Copy+accu+sim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.89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18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197.5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609600" y="5867400"/>
            <a:ext cx="3124200" cy="914400"/>
          </a:xfrm>
          <a:prstGeom prst="wedgeRectCallout">
            <a:avLst>
              <a:gd name="adj1" fmla="val 92464"/>
              <a:gd name="adj2" fmla="val -90726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ea typeface="SimSun" pitchFamily="2" charset="-122"/>
              </a:rPr>
              <a:t>Precision improves by 25.4% over Naïve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381000" y="1143000"/>
            <a:ext cx="3657600" cy="914400"/>
          </a:xfrm>
          <a:prstGeom prst="wedgeRectCallout">
            <a:avLst>
              <a:gd name="adj1" fmla="val 77653"/>
              <a:gd name="adj2" fmla="val 309274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ea typeface="SimSun" pitchFamily="2" charset="-122"/>
              </a:rPr>
              <a:t>Considering copying improves the results most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5105400" y="6096000"/>
            <a:ext cx="3657600" cy="533400"/>
          </a:xfrm>
          <a:prstGeom prst="wedgeRectCallout">
            <a:avLst>
              <a:gd name="adj1" fmla="val 7089"/>
              <a:gd name="adj2" fmla="val -12098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ea typeface="SimSun" pitchFamily="2" charset="-122"/>
              </a:rPr>
              <a:t>Reasonably 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on Dynamic Data [VLDB’09b]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447800"/>
            <a:ext cx="8679656" cy="449580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Dataset: Manhattan restaurants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Data crawled from 12 restaurant websites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8 versions: weekly from 1/22/2009 to 3/12/2009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5269 restaurants, 5231 appearing in the first crawling and 5251 in the last crawling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467 restaurants deleted from some websites, 280 closed before 3/15/2009 (Golden standard)</a:t>
            </a:r>
            <a:endParaRPr lang="en-US" altLang="zh-CN" sz="2000" dirty="0" smtClean="0">
              <a:ea typeface="SimSun" pitchFamily="2" charset="-122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Measure: </a:t>
            </a:r>
            <a:r>
              <a:rPr lang="en-US" altLang="zh-CN" sz="2800" dirty="0" smtClean="0">
                <a:ea typeface="SimSun" pitchFamily="2" charset="-122"/>
              </a:rPr>
              <a:t>Precision, Recall, F-measure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600" b="1" dirty="0" smtClean="0">
                <a:ea typeface="SimSun" pitchFamily="2" charset="-122"/>
              </a:rPr>
              <a:t>G</a:t>
            </a:r>
            <a:r>
              <a:rPr lang="en-US" altLang="zh-CN" sz="2600" dirty="0" smtClean="0">
                <a:ea typeface="SimSun" pitchFamily="2" charset="-122"/>
              </a:rPr>
              <a:t>: really closed restaurants; </a:t>
            </a:r>
            <a:r>
              <a:rPr lang="en-US" altLang="zh-CN" sz="2600" b="1" dirty="0" smtClean="0">
                <a:ea typeface="SimSun" pitchFamily="2" charset="-122"/>
              </a:rPr>
              <a:t>D</a:t>
            </a:r>
            <a:r>
              <a:rPr lang="en-US" altLang="zh-CN" sz="2600" dirty="0" smtClean="0">
                <a:ea typeface="SimSun" pitchFamily="2" charset="-122"/>
              </a:rPr>
              <a:t>: detected closed restaurants</a:t>
            </a:r>
          </a:p>
          <a:p>
            <a:pPr lvl="1">
              <a:buNone/>
            </a:pPr>
            <a:endParaRPr lang="en-US" altLang="zh-CN" sz="2600" dirty="0" smtClean="0">
              <a:ea typeface="SimSun" pitchFamily="2" charset="-122"/>
            </a:endParaRPr>
          </a:p>
          <a:p>
            <a:pPr>
              <a:buFont typeface="Wingdings" pitchFamily="2" charset="2"/>
              <a:buChar char="q"/>
            </a:pPr>
            <a:endParaRPr lang="en-US" altLang="zh-CN" sz="3200" dirty="0" smtClean="0">
              <a:ea typeface="SimSun" pitchFamily="2" charset="-122"/>
            </a:endParaRPr>
          </a:p>
          <a:p>
            <a:pPr>
              <a:buFont typeface="Wingdings" pitchFamily="2" charset="2"/>
              <a:buChar char="q"/>
            </a:pPr>
            <a:endParaRPr lang="en-US" altLang="zh-CN" sz="3200" dirty="0" smtClean="0">
              <a:ea typeface="SimSun" pitchFamily="2" charset="-122"/>
            </a:endParaRPr>
          </a:p>
          <a:p>
            <a:endParaRPr lang="en-US" altLang="zh-CN" sz="3200" dirty="0" smtClean="0">
              <a:ea typeface="SimSun" pitchFamily="2" charset="-122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46313" y="5707063"/>
          <a:ext cx="4805362" cy="998537"/>
        </p:xfrm>
        <a:graphic>
          <a:graphicData uri="http://schemas.openxmlformats.org/presentationml/2006/ole">
            <p:oleObj spid="_x0000_s334850" name="Equation" r:id="rId3" imgW="226044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Information Can Be Propagated (III)</a:t>
            </a:r>
            <a:endParaRPr lang="en-US" dirty="0"/>
          </a:p>
        </p:txBody>
      </p:sp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3" cstate="print"/>
          <a:srcRect t="19010" b="4950"/>
          <a:stretch>
            <a:fillRect/>
          </a:stretch>
        </p:blipFill>
        <p:spPr bwMode="auto">
          <a:xfrm>
            <a:off x="554037" y="1371600"/>
            <a:ext cx="8208963" cy="390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ular Callout 25"/>
          <p:cNvSpPr/>
          <p:nvPr/>
        </p:nvSpPr>
        <p:spPr>
          <a:xfrm>
            <a:off x="2590800" y="5715000"/>
            <a:ext cx="6400800" cy="838200"/>
          </a:xfrm>
          <a:prstGeom prst="wedgeRectCallout">
            <a:avLst>
              <a:gd name="adj1" fmla="val -29370"/>
              <a:gd name="adj2" fmla="val -115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Pasadena Fire Department …received several calls Monday from people saying they heard a quake was imminent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219200"/>
            <a:ext cx="8222456" cy="5334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Between 12 out of 66 pairs copying is likely</a:t>
            </a:r>
          </a:p>
          <a:p>
            <a:pPr>
              <a:buFont typeface="Wingdings" pitchFamily="2" charset="2"/>
              <a:buChar char="q"/>
            </a:pPr>
            <a:endParaRPr lang="en-US" altLang="zh-CN" sz="3200" dirty="0" smtClean="0">
              <a:ea typeface="SimSun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Discovered Copying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 rot="5400000" flipH="1" flipV="1">
            <a:off x="1505877" y="3037512"/>
            <a:ext cx="609600" cy="31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532234" y="3574703"/>
            <a:ext cx="1449370" cy="44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532234" y="3574703"/>
            <a:ext cx="1353966" cy="10712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532234" y="3574703"/>
            <a:ext cx="1353966" cy="21380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746978" y="3585865"/>
            <a:ext cx="1216992" cy="10556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746978" y="4641503"/>
            <a:ext cx="1121588" cy="111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746978" y="4641503"/>
            <a:ext cx="1121588" cy="10779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10800000" flipV="1">
            <a:off x="5568072" y="3579168"/>
            <a:ext cx="1246393" cy="1066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0800000" flipV="1">
            <a:off x="5410200" y="3579168"/>
            <a:ext cx="140426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0800000">
            <a:off x="5334000" y="2590800"/>
            <a:ext cx="1480464" cy="9883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10800000">
            <a:off x="5568072" y="4645968"/>
            <a:ext cx="1150989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710738" y="5712768"/>
            <a:ext cx="1604462" cy="22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04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86" y="2111828"/>
            <a:ext cx="1905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04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925" y="3350120"/>
            <a:ext cx="1590675" cy="38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04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349325"/>
            <a:ext cx="1804987" cy="6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04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5486400"/>
            <a:ext cx="2609850" cy="43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2132604"/>
            <a:ext cx="3048001" cy="45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04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3218739"/>
            <a:ext cx="1490663" cy="66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04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4495800"/>
            <a:ext cx="1662113" cy="35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045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62400" y="5543648"/>
            <a:ext cx="1752600" cy="39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0460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0" y="2057400"/>
            <a:ext cx="1695450" cy="70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0462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34200" y="3352800"/>
            <a:ext cx="195439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0463" name="Picture 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05600" y="4495800"/>
            <a:ext cx="2438400" cy="35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0464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15200" y="5181600"/>
            <a:ext cx="1038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of Various Components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2164080"/>
          <a:ext cx="7924801" cy="3489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"/>
                <a:gridCol w="1752600"/>
                <a:gridCol w="914400"/>
                <a:gridCol w="914400"/>
                <a:gridCol w="1066800"/>
                <a:gridCol w="914400"/>
                <a:gridCol w="1143001"/>
              </a:tblGrid>
              <a:tr h="64008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Method</a:t>
                      </a:r>
                      <a:endParaRPr lang="en-US" sz="2000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Ever-existing</a:t>
                      </a:r>
                      <a:endParaRPr lang="en-US" sz="2000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Closed</a:t>
                      </a:r>
                      <a:endParaRPr lang="en-US" sz="2000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#</a:t>
                      </a:r>
                      <a:r>
                        <a:rPr lang="en-US" sz="2000" dirty="0" err="1" smtClean="0"/>
                        <a:t>Rnds</a:t>
                      </a:r>
                      <a:endParaRPr lang="en-US" sz="2000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Time(s)</a:t>
                      </a:r>
                      <a:endParaRPr lang="en-US" sz="2000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72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hangingPunct="1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#Rest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hangingPunct="1"/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Prec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hangingPunct="1"/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hangingPunct="1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F-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msr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ALL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.60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.75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ALL2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.94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.34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.50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Naïve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1192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.70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.93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.80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158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Quality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5068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.83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.88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.85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637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CopyQua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5186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.86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.87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.86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1408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Google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.84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.19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.30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609600" y="5867400"/>
            <a:ext cx="3810000" cy="914400"/>
          </a:xfrm>
          <a:prstGeom prst="wedgeRectCallout">
            <a:avLst>
              <a:gd name="adj1" fmla="val 36374"/>
              <a:gd name="adj2" fmla="val -152016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ea typeface="SimSun" pitchFamily="2" charset="-122"/>
              </a:rPr>
              <a:t>Quality and </a:t>
            </a:r>
            <a:r>
              <a:rPr lang="en-US" altLang="zh-CN" sz="2400" dirty="0" err="1" smtClean="0">
                <a:solidFill>
                  <a:schemeClr val="tx1"/>
                </a:solidFill>
                <a:ea typeface="SimSun" pitchFamily="2" charset="-122"/>
              </a:rPr>
              <a:t>CopyQua</a:t>
            </a:r>
            <a:r>
              <a:rPr lang="en-US" altLang="zh-CN" sz="2400" dirty="0" smtClean="0">
                <a:solidFill>
                  <a:schemeClr val="tx1"/>
                </a:solidFill>
                <a:ea typeface="SimSun" pitchFamily="2" charset="-122"/>
              </a:rPr>
              <a:t> obtain high precision and recall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4953000" y="1371600"/>
            <a:ext cx="3962400" cy="685800"/>
          </a:xfrm>
          <a:prstGeom prst="wedgeRectCallout">
            <a:avLst>
              <a:gd name="adj1" fmla="val -40430"/>
              <a:gd name="adj2" fmla="val 305510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ea typeface="SimSun" pitchFamily="2" charset="-122"/>
              </a:rPr>
              <a:t>Applying rules is inadequate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228600" y="1371600"/>
            <a:ext cx="4419600" cy="685800"/>
          </a:xfrm>
          <a:prstGeom prst="wedgeRectCallout">
            <a:avLst>
              <a:gd name="adj1" fmla="val -1253"/>
              <a:gd name="adj2" fmla="val 382239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ea typeface="SimSun" pitchFamily="2" charset="-122"/>
              </a:rPr>
              <a:t>Naïve missed a lot of restaurants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4724400" y="5867400"/>
            <a:ext cx="4114800" cy="914400"/>
          </a:xfrm>
          <a:prstGeom prst="wedgeRectCallout">
            <a:avLst>
              <a:gd name="adj1" fmla="val -35311"/>
              <a:gd name="adj2" fmla="val -79435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ea typeface="SimSun" pitchFamily="2" charset="-122"/>
              </a:rPr>
              <a:t>Google Map listed a lot of out-of-business restaurants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II. Query Optimization in DI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0" y="1600200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S1</a:t>
            </a:r>
            <a:r>
              <a:rPr lang="en-US" dirty="0" smtClean="0"/>
              <a:t>{V1-V100}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40727" y="3204865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S3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503598" y="3200400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S4</a:t>
            </a:r>
            <a:endParaRPr lang="en-US" sz="2400" dirty="0"/>
          </a:p>
        </p:txBody>
      </p:sp>
      <p:cxnSp>
        <p:nvCxnSpPr>
          <p:cNvPr id="7" name="Straight Arrow Connector 6"/>
          <p:cNvCxnSpPr>
            <a:stCxn id="6" idx="0"/>
            <a:endCxn id="4" idx="2"/>
          </p:cNvCxnSpPr>
          <p:nvPr/>
        </p:nvCxnSpPr>
        <p:spPr>
          <a:xfrm rot="5400000" flipH="1" flipV="1">
            <a:off x="3192803" y="2629302"/>
            <a:ext cx="1138535" cy="3662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0"/>
            <a:endCxn id="4" idx="2"/>
          </p:cNvCxnSpPr>
          <p:nvPr/>
        </p:nvCxnSpPr>
        <p:spPr>
          <a:xfrm rot="5400000" flipH="1" flipV="1">
            <a:off x="2208734" y="1649698"/>
            <a:ext cx="1143000" cy="1967334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1" idx="0"/>
            <a:endCxn id="5" idx="2"/>
          </p:cNvCxnSpPr>
          <p:nvPr/>
        </p:nvCxnSpPr>
        <p:spPr>
          <a:xfrm rot="16200000" flipV="1">
            <a:off x="2595402" y="2867696"/>
            <a:ext cx="1205805" cy="2803474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09800" y="2373868"/>
            <a:ext cx="59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50%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0" y="3292733"/>
            <a:ext cx="134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{V251-V300}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1154" y="3281065"/>
            <a:ext cx="135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{V201-V250}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00400" y="2602468"/>
            <a:ext cx="59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50%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86400" y="3204865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S5</a:t>
            </a:r>
            <a:endParaRPr lang="en-US" sz="2400" dirty="0"/>
          </a:p>
        </p:txBody>
      </p:sp>
      <p:cxnSp>
        <p:nvCxnSpPr>
          <p:cNvPr id="17" name="Straight Arrow Connector 16"/>
          <p:cNvCxnSpPr>
            <a:stCxn id="16" idx="0"/>
            <a:endCxn id="4" idx="2"/>
          </p:cNvCxnSpPr>
          <p:nvPr/>
        </p:nvCxnSpPr>
        <p:spPr>
          <a:xfrm rot="16200000" flipV="1">
            <a:off x="4181971" y="1643795"/>
            <a:ext cx="1143000" cy="1979140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24400" y="236220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629400" y="1600200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S2</a:t>
            </a:r>
            <a:r>
              <a:rPr lang="en-US" dirty="0" smtClean="0"/>
              <a:t>{V101-V200}</a:t>
            </a:r>
            <a:endParaRPr lang="en-US" sz="2400" dirty="0"/>
          </a:p>
        </p:txBody>
      </p:sp>
      <p:cxnSp>
        <p:nvCxnSpPr>
          <p:cNvPr id="25" name="Straight Arrow Connector 24"/>
          <p:cNvCxnSpPr>
            <a:stCxn id="16" idx="0"/>
            <a:endCxn id="24" idx="2"/>
          </p:cNvCxnSpPr>
          <p:nvPr/>
        </p:nvCxnSpPr>
        <p:spPr>
          <a:xfrm rot="5400000" flipH="1" flipV="1">
            <a:off x="6033184" y="1771722"/>
            <a:ext cx="1143000" cy="1723287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943600" y="236220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343400" y="4872335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S6</a:t>
            </a:r>
            <a:endParaRPr lang="en-US" sz="2400" dirty="0"/>
          </a:p>
        </p:txBody>
      </p:sp>
      <p:cxnSp>
        <p:nvCxnSpPr>
          <p:cNvPr id="34" name="Straight Arrow Connector 33"/>
          <p:cNvCxnSpPr>
            <a:stCxn id="31" idx="0"/>
            <a:endCxn id="6" idx="2"/>
          </p:cNvCxnSpPr>
          <p:nvPr/>
        </p:nvCxnSpPr>
        <p:spPr>
          <a:xfrm rot="16200000" flipV="1">
            <a:off x="3575005" y="3847299"/>
            <a:ext cx="1210270" cy="839802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0"/>
            <a:endCxn id="24" idx="2"/>
          </p:cNvCxnSpPr>
          <p:nvPr/>
        </p:nvCxnSpPr>
        <p:spPr>
          <a:xfrm rot="5400000" flipH="1" flipV="1">
            <a:off x="4627949" y="2033957"/>
            <a:ext cx="2810470" cy="2866287"/>
          </a:xfrm>
          <a:prstGeom prst="straightConnector1">
            <a:avLst/>
          </a:prstGeom>
          <a:ln w="5715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2"/>
          <p:cNvSpPr>
            <a:spLocks noGrp="1"/>
          </p:cNvSpPr>
          <p:nvPr>
            <p:ph sz="half" idx="1"/>
          </p:nvPr>
        </p:nvSpPr>
        <p:spPr>
          <a:xfrm>
            <a:off x="685800" y="5410200"/>
            <a:ext cx="8229600" cy="12954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2400" dirty="0" smtClean="0">
                <a:ea typeface="SimSun" pitchFamily="2" charset="-122"/>
              </a:rPr>
              <a:t>Minimize #sources: {S5, S6}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2400" dirty="0" smtClean="0">
                <a:ea typeface="SimSun" pitchFamily="2" charset="-122"/>
              </a:rPr>
              <a:t>Minimize #</a:t>
            </a:r>
            <a:r>
              <a:rPr lang="en-US" altLang="zh-CN" sz="2400" dirty="0" err="1" smtClean="0">
                <a:ea typeface="SimSun" pitchFamily="2" charset="-122"/>
              </a:rPr>
              <a:t>tuples</a:t>
            </a:r>
            <a:r>
              <a:rPr lang="en-US" altLang="zh-CN" sz="2400" dirty="0" smtClean="0">
                <a:ea typeface="SimSun" pitchFamily="2" charset="-122"/>
              </a:rPr>
              <a:t>: {S3, S4, S5}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38400" y="419100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114800" y="388620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334000" y="41148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Problems in 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8451056" cy="5257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Goal: return only independently provided data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Key problems 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i="1" dirty="0" smtClean="0"/>
              <a:t>Coverage: </a:t>
            </a:r>
            <a:r>
              <a:rPr lang="en-US" altLang="zh-CN" sz="2800" dirty="0" smtClean="0">
                <a:ea typeface="SimSun" pitchFamily="2" charset="-122"/>
              </a:rPr>
              <a:t>fraction of answers returned by a subset of sources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i="1" dirty="0" smtClean="0">
                <a:ea typeface="SimSun" pitchFamily="2" charset="-122"/>
              </a:rPr>
              <a:t>Cost minimization</a:t>
            </a:r>
            <a:r>
              <a:rPr lang="en-US" altLang="zh-CN" sz="2800" dirty="0" smtClean="0">
                <a:ea typeface="SimSun" pitchFamily="2" charset="-122"/>
              </a:rPr>
              <a:t>: minimal set of sources to retrieve all answers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i="1" dirty="0" smtClean="0">
                <a:ea typeface="SimSun" pitchFamily="2" charset="-122"/>
              </a:rPr>
              <a:t>Maximum coverage</a:t>
            </a:r>
            <a:r>
              <a:rPr lang="en-US" altLang="zh-CN" sz="2800" dirty="0" smtClean="0">
                <a:ea typeface="SimSun" pitchFamily="2" charset="-122"/>
              </a:rPr>
              <a:t>: set of sources to retrieve the maximum set of answers under a resource bound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i="1" dirty="0" smtClean="0">
                <a:ea typeface="SimSun" pitchFamily="2" charset="-122"/>
              </a:rPr>
              <a:t>Source ordering</a:t>
            </a:r>
            <a:r>
              <a:rPr lang="en-US" altLang="zh-CN" sz="2800" dirty="0" smtClean="0">
                <a:ea typeface="SimSun" pitchFamily="2" charset="-122"/>
              </a:rPr>
              <a:t>: best ordering of data sources to provide more answers quickly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of Computing Coverage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1371600"/>
          <a:ext cx="71628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2870200"/>
                <a:gridCol w="2387600"/>
              </a:tblGrid>
              <a:tr h="93345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Exact  Solution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2000" b="1" kern="1200" baseline="0" dirty="0" smtClean="0">
                          <a:solidFill>
                            <a:schemeClr val="lt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ε</a:t>
                      </a:r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l-GR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δ)-</a:t>
                      </a:r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Approximation</a:t>
                      </a:r>
                      <a:endParaRPr lang="en-US" sz="2000" dirty="0"/>
                    </a:p>
                  </a:txBody>
                  <a:tcPr anchor="ctr"/>
                </a:tc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Copy</a:t>
                      </a:r>
                      <a:r>
                        <a:rPr lang="en-US" b="1" baseline="0" smtClean="0"/>
                        <a:t> a fraction </a:t>
                      </a:r>
                    </a:p>
                    <a:p>
                      <a:pPr algn="ctr"/>
                      <a:r>
                        <a:rPr lang="en-US" b="1" baseline="0" smtClean="0"/>
                        <a:t>of data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#P-complete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O(LNE)</a:t>
                      </a:r>
                      <a:endParaRPr lang="en-US" dirty="0"/>
                    </a:p>
                  </a:txBody>
                  <a:tcPr anchor="ctr"/>
                </a:tc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Copy all data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O(N + E)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 anchor="ctr"/>
                </a:tc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Copy w. select predicate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Attr. Dep: O((2bE)</a:t>
                      </a:r>
                      <a:r>
                        <a:rPr lang="pt-BR" sz="1800" b="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pt-BR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 + E))</a:t>
                      </a:r>
                    </a:p>
                    <a:p>
                      <a:pPr algn="ctr"/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Attr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Indep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O(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bkE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 + E))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85800" y="5410200"/>
            <a:ext cx="8229600" cy="12954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zh-CN" sz="1800" dirty="0" smtClean="0">
                <a:ea typeface="SimSun" pitchFamily="2" charset="-122"/>
              </a:rPr>
              <a:t>N- #sources; 	E-#</a:t>
            </a:r>
            <a:r>
              <a:rPr lang="en-US" altLang="zh-CN" sz="1800" dirty="0" err="1" smtClean="0">
                <a:ea typeface="SimSun" pitchFamily="2" charset="-122"/>
              </a:rPr>
              <a:t>copyings</a:t>
            </a:r>
            <a:r>
              <a:rPr lang="en-US" altLang="zh-CN" sz="1800" dirty="0" smtClean="0">
                <a:ea typeface="SimSun" pitchFamily="2" charset="-122"/>
              </a:rPr>
              <a:t>; 	L =</a:t>
            </a:r>
          </a:p>
          <a:p>
            <a:r>
              <a:rPr lang="en-US" altLang="zh-CN" sz="1800" dirty="0" smtClean="0">
                <a:ea typeface="SimSun" pitchFamily="2" charset="-122"/>
              </a:rPr>
              <a:t>k - #attributes w. selection predicates</a:t>
            </a:r>
          </a:p>
          <a:p>
            <a:r>
              <a:rPr lang="en-US" altLang="zh-CN" sz="1800" dirty="0" smtClean="0">
                <a:ea typeface="SimSun" pitchFamily="2" charset="-122"/>
              </a:rPr>
              <a:t>b - maximum number of constants in predicates for each attribute for each copying</a:t>
            </a:r>
          </a:p>
        </p:txBody>
      </p:sp>
      <p:graphicFrame>
        <p:nvGraphicFramePr>
          <p:cNvPr id="335874" name="Object 2"/>
          <p:cNvGraphicFramePr>
            <a:graphicFrameLocks noChangeAspect="1"/>
          </p:cNvGraphicFramePr>
          <p:nvPr/>
        </p:nvGraphicFramePr>
        <p:xfrm>
          <a:off x="4724400" y="5181600"/>
          <a:ext cx="558800" cy="785813"/>
        </p:xfrm>
        <a:graphic>
          <a:graphicData uri="http://schemas.openxmlformats.org/presentationml/2006/ole">
            <p:oleObj spid="_x0000_s335874" name="Equation" r:id="rId3" imgW="406080" imgH="571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153400" cy="1295400"/>
          </a:xfrm>
        </p:spPr>
        <p:txBody>
          <a:bodyPr/>
          <a:lstStyle/>
          <a:p>
            <a:r>
              <a:rPr lang="en-US" dirty="0" smtClean="0"/>
              <a:t>Complexity of Source Selection/Ordering Problems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1752600"/>
          <a:ext cx="71628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2870200"/>
                <a:gridCol w="2387600"/>
              </a:tblGrid>
              <a:tr h="9334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Exact  Solution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Approximation</a:t>
                      </a:r>
                      <a:endParaRPr lang="en-US" sz="2000" dirty="0"/>
                    </a:p>
                  </a:txBody>
                  <a:tcPr anchor="ctr"/>
                </a:tc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Cost Minimization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NP-complete,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MaxSNP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-hard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 </a:t>
                      </a:r>
                      <a:r>
                        <a:rPr lang="el-G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α-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approx</a:t>
                      </a:r>
                    </a:p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(w. PTIME coverage solution)</a:t>
                      </a:r>
                      <a:endParaRPr lang="en-US" dirty="0"/>
                    </a:p>
                  </a:txBody>
                  <a:tcPr anchor="ctr"/>
                </a:tc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Maximum Coverage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PP-hard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(1 − 1/e )-approx</a:t>
                      </a:r>
                    </a:p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(w. PTIME coverage solution)</a:t>
                      </a:r>
                      <a:endParaRPr lang="en-US" dirty="0"/>
                    </a:p>
                  </a:txBody>
                  <a:tcPr anchor="ctr"/>
                </a:tc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Source Ordering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PP-hard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2-approx</a:t>
                      </a:r>
                    </a:p>
                    <a:p>
                      <a:pPr algn="ctr"/>
                      <a:r>
                        <a:rPr lang="en-US" dirty="0" smtClean="0"/>
                        <a:t>(w. PTIME coverage solution)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724400" y="1646237"/>
          <a:ext cx="441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57200" y="228600"/>
            <a:ext cx="8382000" cy="1295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000" spc="-150" dirty="0" smtClean="0">
                <a:solidFill>
                  <a:schemeClr val="tx2">
                    <a:satMod val="200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What is Missing (a.k.a. Future Work)</a:t>
            </a:r>
            <a:endParaRPr lang="en-US" sz="4000" spc="-150" dirty="0">
              <a:solidFill>
                <a:schemeClr val="tx2">
                  <a:satMod val="200000"/>
                </a:schemeClr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533400" y="2057400"/>
          <a:ext cx="3962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phoenixmasonry.org/images/King_Solom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1066800" cy="1441621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81000" y="1828800"/>
            <a:ext cx="1351156" cy="381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tencil" pitchFamily="82" charset="0"/>
                <a:ea typeface="SimSun" pitchFamily="2" charset="-122"/>
                <a:cs typeface="+mj-cs"/>
              </a:rPr>
              <a:t>Solomon</a:t>
            </a:r>
            <a:endParaRPr kumimoji="0" lang="en-US" altLang="zh-CN" sz="2000" b="1" i="0" u="none" strike="noStrike" kern="1200" cap="none" spc="-15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Garamond" pitchFamily="18" charset="0"/>
              <a:ea typeface="SimSun" pitchFamily="2" charset="-122"/>
              <a:cs typeface="+mj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8077200" cy="1295400"/>
          </a:xfrm>
        </p:spPr>
        <p:txBody>
          <a:bodyPr/>
          <a:lstStyle/>
          <a:p>
            <a:r>
              <a:rPr lang="en-US" sz="4800" dirty="0" smtClean="0"/>
              <a:t>Outline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Diagram 10"/>
          <p:cNvGraphicFramePr/>
          <p:nvPr/>
        </p:nvGraphicFramePr>
        <p:xfrm>
          <a:off x="609600" y="533400"/>
          <a:ext cx="8153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Copying of </a:t>
            </a:r>
            <a:r>
              <a:rPr lang="en-US" dirty="0" err="1" smtClean="0"/>
              <a:t>AbeBooks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219200"/>
            <a:ext cx="8222456" cy="106680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3200" dirty="0" err="1" smtClean="0">
                <a:ea typeface="SimSun" pitchFamily="2" charset="-122"/>
              </a:rPr>
              <a:t>AbeBooks</a:t>
            </a:r>
            <a:r>
              <a:rPr lang="en-US" altLang="zh-CN" sz="3200" dirty="0" smtClean="0">
                <a:ea typeface="SimSun" pitchFamily="2" charset="-122"/>
              </a:rPr>
              <a:t> data set: 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877 bookstores, 1265 CS books, 24364 listings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Copying between 465 pairs of sources</a:t>
            </a:r>
            <a:endParaRPr lang="en-US" altLang="zh-CN" sz="3600" dirty="0" smtClean="0">
              <a:ea typeface="SimSun" pitchFamily="2" charset="-122"/>
            </a:endParaRPr>
          </a:p>
        </p:txBody>
      </p:sp>
      <p:pic>
        <p:nvPicPr>
          <p:cNvPr id="320515" name="Picture 3"/>
          <p:cNvPicPr>
            <a:picLocks noChangeAspect="1" noChangeArrowheads="1"/>
          </p:cNvPicPr>
          <p:nvPr/>
        </p:nvPicPr>
        <p:blipFill>
          <a:blip r:embed="rId2" cstate="print"/>
          <a:srcRect t="19328" r="5042" b="6723"/>
          <a:stretch>
            <a:fillRect/>
          </a:stretch>
        </p:blipFill>
        <p:spPr bwMode="auto">
          <a:xfrm>
            <a:off x="381000" y="2286000"/>
            <a:ext cx="8610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2" cstate="print"/>
          <a:srcRect l="27007" t="14015" r="24818" b="10073"/>
          <a:stretch>
            <a:fillRect/>
          </a:stretch>
        </p:blipFill>
        <p:spPr bwMode="auto">
          <a:xfrm>
            <a:off x="1676400" y="1004454"/>
            <a:ext cx="5943600" cy="585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534400" cy="1295400"/>
          </a:xfrm>
        </p:spPr>
        <p:txBody>
          <a:bodyPr/>
          <a:lstStyle/>
          <a:p>
            <a:r>
              <a:rPr lang="en-US" sz="3200" dirty="0" smtClean="0"/>
              <a:t>A Picture Is Worth a Thousand Words [VLDB’10 Demo]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Information Can Be Propagated (IV)</a:t>
            </a:r>
            <a:endParaRPr lang="en-US" dirty="0"/>
          </a:p>
        </p:txBody>
      </p:sp>
      <p:pic>
        <p:nvPicPr>
          <p:cNvPr id="230407" name="Picture 7"/>
          <p:cNvPicPr>
            <a:picLocks noChangeAspect="1" noChangeArrowheads="1"/>
          </p:cNvPicPr>
          <p:nvPr/>
        </p:nvPicPr>
        <p:blipFill>
          <a:blip r:embed="rId3" cstate="print"/>
          <a:srcRect l="18421" t="37097"/>
          <a:stretch>
            <a:fillRect/>
          </a:stretch>
        </p:blipFill>
        <p:spPr bwMode="auto">
          <a:xfrm>
            <a:off x="3048000" y="1143000"/>
            <a:ext cx="2667000" cy="215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5715000" y="2630269"/>
            <a:ext cx="2809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Posted by Andrew </a:t>
            </a:r>
            <a:r>
              <a:rPr lang="en-US" dirty="0" err="1" smtClean="0"/>
              <a:t>Breitbart</a:t>
            </a:r>
            <a:endParaRPr lang="en-US" dirty="0" smtClean="0"/>
          </a:p>
          <a:p>
            <a:r>
              <a:rPr lang="en-US" dirty="0" smtClean="0"/>
              <a:t>In his blog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381000" y="3299952"/>
            <a:ext cx="8572500" cy="1805448"/>
            <a:chOff x="381000" y="3299952"/>
            <a:chExt cx="8572500" cy="1805448"/>
          </a:xfrm>
        </p:grpSpPr>
        <p:pic>
          <p:nvPicPr>
            <p:cNvPr id="30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-225" t="1542" b="62903"/>
            <a:stretch>
              <a:fillRect/>
            </a:stretch>
          </p:blipFill>
          <p:spPr bwMode="auto">
            <a:xfrm>
              <a:off x="381000" y="3581400"/>
              <a:ext cx="4095750" cy="1524000"/>
            </a:xfrm>
            <a:prstGeom prst="rect">
              <a:avLst/>
            </a:prstGeom>
            <a:ln w="28575">
              <a:noFill/>
              <a:headEnd type="arrow" w="med" len="med"/>
              <a:tailEnd type="none" w="med" len="med"/>
            </a:ln>
          </p:spPr>
        </p:pic>
        <p:pic>
          <p:nvPicPr>
            <p:cNvPr id="230414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9000" y="3733800"/>
              <a:ext cx="771525" cy="742950"/>
            </a:xfrm>
            <a:prstGeom prst="rect">
              <a:avLst/>
            </a:prstGeom>
            <a:ln w="28575">
              <a:noFill/>
              <a:headEnd type="arrow" w="med" len="med"/>
              <a:tailEnd type="none" w="med" len="med"/>
            </a:ln>
          </p:spPr>
        </p:pic>
        <p:grpSp>
          <p:nvGrpSpPr>
            <p:cNvPr id="34" name="Group 33"/>
            <p:cNvGrpSpPr/>
            <p:nvPr/>
          </p:nvGrpSpPr>
          <p:grpSpPr>
            <a:xfrm>
              <a:off x="4876800" y="3810000"/>
              <a:ext cx="4076700" cy="1133475"/>
              <a:chOff x="3810000" y="3505200"/>
              <a:chExt cx="4076700" cy="1133475"/>
            </a:xfrm>
          </p:grpSpPr>
          <p:pic>
            <p:nvPicPr>
              <p:cNvPr id="230409" name="Picture 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10000" y="4105275"/>
                <a:ext cx="3941956" cy="533400"/>
              </a:xfrm>
              <a:prstGeom prst="rect">
                <a:avLst/>
              </a:prstGeom>
              <a:ln w="28575">
                <a:noFill/>
                <a:headEnd type="arrow" w="med" len="med"/>
                <a:tailEnd type="none" w="med" len="med"/>
              </a:ln>
            </p:spPr>
          </p:pic>
          <p:pic>
            <p:nvPicPr>
              <p:cNvPr id="230413" name="Picture 1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810000" y="3505200"/>
                <a:ext cx="4076700" cy="676275"/>
              </a:xfrm>
              <a:prstGeom prst="rect">
                <a:avLst/>
              </a:prstGeom>
              <a:ln w="28575">
                <a:noFill/>
                <a:headEnd type="arrow" w="med" len="med"/>
                <a:tailEnd type="none" w="med" len="med"/>
              </a:ln>
            </p:spPr>
          </p:pic>
        </p:grpSp>
        <p:cxnSp>
          <p:nvCxnSpPr>
            <p:cNvPr id="41" name="Straight Arrow Connector 40"/>
            <p:cNvCxnSpPr>
              <a:endCxn id="230407" idx="2"/>
            </p:cNvCxnSpPr>
            <p:nvPr/>
          </p:nvCxnSpPr>
          <p:spPr>
            <a:xfrm flipV="1">
              <a:off x="1905000" y="3299952"/>
              <a:ext cx="2476500" cy="738648"/>
            </a:xfrm>
            <a:prstGeom prst="straightConnector1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30414" idx="0"/>
              <a:endCxn id="230407" idx="2"/>
            </p:cNvCxnSpPr>
            <p:nvPr/>
          </p:nvCxnSpPr>
          <p:spPr>
            <a:xfrm rot="5400000" flipH="1" flipV="1">
              <a:off x="3881207" y="3233508"/>
              <a:ext cx="433848" cy="566737"/>
            </a:xfrm>
            <a:prstGeom prst="straightConnector1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230413" idx="0"/>
              <a:endCxn id="230407" idx="2"/>
            </p:cNvCxnSpPr>
            <p:nvPr/>
          </p:nvCxnSpPr>
          <p:spPr>
            <a:xfrm rot="16200000" flipV="1">
              <a:off x="5393301" y="2288151"/>
              <a:ext cx="510048" cy="2533650"/>
            </a:xfrm>
            <a:prstGeom prst="straightConnector1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428875" y="3299952"/>
            <a:ext cx="4810125" cy="3481848"/>
            <a:chOff x="2428875" y="3299952"/>
            <a:chExt cx="4810125" cy="3481848"/>
          </a:xfrm>
        </p:grpSpPr>
        <p:pic>
          <p:nvPicPr>
            <p:cNvPr id="230411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90800" y="5354089"/>
              <a:ext cx="1371600" cy="1427711"/>
            </a:xfrm>
            <a:prstGeom prst="rect">
              <a:avLst/>
            </a:prstGeom>
            <a:ln w="28575">
              <a:noFill/>
              <a:headEnd type="arrow" w="med" len="med"/>
              <a:tailEnd type="none" w="med" len="med"/>
            </a:ln>
          </p:spPr>
        </p:pic>
        <p:pic>
          <p:nvPicPr>
            <p:cNvPr id="25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410200" y="5638800"/>
              <a:ext cx="1828800" cy="495133"/>
            </a:xfrm>
            <a:prstGeom prst="rect">
              <a:avLst/>
            </a:prstGeom>
            <a:ln w="28575">
              <a:noFill/>
              <a:headEnd type="arrow" w="med" len="med"/>
              <a:tailEnd type="none" w="med" len="med"/>
            </a:ln>
          </p:spPr>
        </p:pic>
        <p:cxnSp>
          <p:nvCxnSpPr>
            <p:cNvPr id="47" name="Straight Arrow Connector 46"/>
            <p:cNvCxnSpPr>
              <a:stCxn id="230411" idx="0"/>
              <a:endCxn id="230407" idx="2"/>
            </p:cNvCxnSpPr>
            <p:nvPr/>
          </p:nvCxnSpPr>
          <p:spPr>
            <a:xfrm rot="5400000" flipH="1" flipV="1">
              <a:off x="2801982" y="3774571"/>
              <a:ext cx="2054137" cy="1104900"/>
            </a:xfrm>
            <a:prstGeom prst="straightConnector1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25" idx="0"/>
              <a:endCxn id="230407" idx="2"/>
            </p:cNvCxnSpPr>
            <p:nvPr/>
          </p:nvCxnSpPr>
          <p:spPr>
            <a:xfrm rot="16200000" flipV="1">
              <a:off x="4183626" y="3497826"/>
              <a:ext cx="2338848" cy="1943100"/>
            </a:xfrm>
            <a:prstGeom prst="straightConnector1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230411" idx="0"/>
              <a:endCxn id="30" idx="2"/>
            </p:cNvCxnSpPr>
            <p:nvPr/>
          </p:nvCxnSpPr>
          <p:spPr>
            <a:xfrm rot="16200000" flipV="1">
              <a:off x="2728394" y="4805882"/>
              <a:ext cx="248689" cy="847725"/>
            </a:xfrm>
            <a:prstGeom prst="straightConnector1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25" idx="0"/>
              <a:endCxn id="30" idx="2"/>
            </p:cNvCxnSpPr>
            <p:nvPr/>
          </p:nvCxnSpPr>
          <p:spPr>
            <a:xfrm rot="16200000" flipV="1">
              <a:off x="4110038" y="3424237"/>
              <a:ext cx="533400" cy="3895725"/>
            </a:xfrm>
            <a:prstGeom prst="straightConnector1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25" idx="0"/>
              <a:endCxn id="230409" idx="2"/>
            </p:cNvCxnSpPr>
            <p:nvPr/>
          </p:nvCxnSpPr>
          <p:spPr>
            <a:xfrm rot="5400000" flipH="1" flipV="1">
              <a:off x="6238527" y="5029549"/>
              <a:ext cx="695325" cy="523178"/>
            </a:xfrm>
            <a:prstGeom prst="straightConnector1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5486400" y="5029200"/>
              <a:ext cx="5100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1"/>
                  </a:solidFill>
                </a:rPr>
                <a:t>…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Future Work: Explaining Copying-Detection Decisions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524000"/>
            <a:ext cx="8222456" cy="52578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lvl="1" indent="0">
              <a:spcBef>
                <a:spcPts val="700"/>
              </a:spcBef>
              <a:buClrTx/>
              <a:buSzPct val="95000"/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Provide the simplest, understandable explanation for Bayesian analysis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A copying detection decision is complex</a:t>
            </a:r>
          </a:p>
          <a:p>
            <a:pPr lvl="2">
              <a:buFont typeface="Wingdings" pitchFamily="2" charset="2"/>
              <a:buChar char="q"/>
            </a:pPr>
            <a:r>
              <a:rPr lang="en-US" altLang="zh-CN" dirty="0" smtClean="0">
                <a:ea typeface="SimSun" pitchFamily="2" charset="-122"/>
              </a:rPr>
              <a:t>Why copying?</a:t>
            </a:r>
          </a:p>
          <a:p>
            <a:pPr lvl="2">
              <a:buFont typeface="Wingdings" pitchFamily="2" charset="2"/>
              <a:buChar char="q"/>
            </a:pPr>
            <a:r>
              <a:rPr lang="en-US" altLang="zh-CN" dirty="0" smtClean="0">
                <a:ea typeface="SimSun" pitchFamily="2" charset="-122"/>
              </a:rPr>
              <a:t>Why a particular copying pattern (per-object copying vs. per-attribute copying)?</a:t>
            </a:r>
          </a:p>
          <a:p>
            <a:pPr lvl="2">
              <a:buFont typeface="Wingdings" pitchFamily="2" charset="2"/>
              <a:buChar char="q"/>
            </a:pPr>
            <a:r>
              <a:rPr lang="en-US" altLang="zh-CN" dirty="0" smtClean="0">
                <a:ea typeface="SimSun" pitchFamily="2" charset="-122"/>
              </a:rPr>
              <a:t>Why a particular copying direction?</a:t>
            </a:r>
          </a:p>
          <a:p>
            <a:pPr lvl="2">
              <a:buFont typeface="Wingdings" pitchFamily="2" charset="2"/>
              <a:buChar char="q"/>
            </a:pPr>
            <a:r>
              <a:rPr lang="en-US" altLang="zh-CN" dirty="0" smtClean="0">
                <a:ea typeface="SimSun" pitchFamily="2" charset="-122"/>
              </a:rPr>
              <a:t>Why the local decision is different from the global decision?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Answer “what-if” questions</a:t>
            </a:r>
            <a:endParaRPr lang="en-US" altLang="zh-CN" sz="2800" dirty="0" smtClean="0">
              <a:ea typeface="SimSun" pitchFamily="2" charset="-122"/>
            </a:endParaRPr>
          </a:p>
          <a:p>
            <a:pPr lvl="1">
              <a:buFont typeface="Wingdings" pitchFamily="2" charset="2"/>
              <a:buChar char="q"/>
            </a:pPr>
            <a:r>
              <a:rPr lang="en-US" altLang="zh-CN" dirty="0" smtClean="0">
                <a:ea typeface="SimSun" pitchFamily="2" charset="-122"/>
              </a:rPr>
              <a:t>What if the two sources actually use the same format for those common values?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dirty="0" smtClean="0">
                <a:ea typeface="SimSun" pitchFamily="2" charset="-122"/>
              </a:rPr>
              <a:t>What if there is a hidden source that S1 and S2 both copy from?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Answer “comparison” questions</a:t>
            </a:r>
            <a:endParaRPr lang="en-US" altLang="zh-CN" sz="2800" dirty="0" smtClean="0">
              <a:ea typeface="SimSun" pitchFamily="2" charset="-122"/>
            </a:endParaRPr>
          </a:p>
          <a:p>
            <a:pPr lvl="1">
              <a:buFont typeface="Wingdings" pitchFamily="2" charset="2"/>
              <a:buChar char="q"/>
            </a:pPr>
            <a:r>
              <a:rPr lang="en-US" altLang="zh-CN" dirty="0" smtClean="0">
                <a:ea typeface="SimSun" pitchFamily="2" charset="-122"/>
              </a:rPr>
              <a:t>Why S1 is a copier of S2 but not a copier of S3?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dirty="0" smtClean="0">
                <a:ea typeface="SimSun" pitchFamily="2" charset="-122"/>
              </a:rPr>
              <a:t>Why S1 has copied attributes “title” but not “authors”?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371600"/>
            <a:ext cx="8222456" cy="5486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Copying detection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Texts/Programs </a:t>
            </a:r>
            <a:r>
              <a:rPr lang="en-US" altLang="zh-CN" dirty="0" smtClean="0">
                <a:ea typeface="SimSun" pitchFamily="2" charset="-122"/>
              </a:rPr>
              <a:t>[</a:t>
            </a:r>
            <a:r>
              <a:rPr lang="en-US" dirty="0" err="1" smtClean="0"/>
              <a:t>Schleimer</a:t>
            </a:r>
            <a:r>
              <a:rPr lang="en-US" dirty="0" smtClean="0"/>
              <a:t> et al., 03][</a:t>
            </a:r>
            <a:r>
              <a:rPr lang="en-US" dirty="0" err="1" smtClean="0"/>
              <a:t>Buneman</a:t>
            </a:r>
            <a:r>
              <a:rPr lang="en-US" dirty="0" smtClean="0"/>
              <a:t>, 71]</a:t>
            </a:r>
            <a:endParaRPr lang="en-US" altLang="zh-CN" sz="2800" dirty="0" smtClean="0">
              <a:ea typeface="SimSun" pitchFamily="2" charset="-122"/>
            </a:endParaRP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Videos </a:t>
            </a:r>
            <a:r>
              <a:rPr lang="en-US" altLang="zh-CN" dirty="0" smtClean="0">
                <a:ea typeface="SimSun" pitchFamily="2" charset="-122"/>
              </a:rPr>
              <a:t>[</a:t>
            </a:r>
            <a:r>
              <a:rPr lang="en-US" dirty="0" smtClean="0"/>
              <a:t>Law-To et al., 07]</a:t>
            </a:r>
            <a:endParaRPr lang="en-US" altLang="zh-CN" sz="2800" dirty="0" smtClean="0">
              <a:ea typeface="SimSun" pitchFamily="2" charset="-122"/>
            </a:endParaRP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Structured sources </a:t>
            </a:r>
          </a:p>
          <a:p>
            <a:pPr lvl="2">
              <a:buFont typeface="Wingdings" pitchFamily="2" charset="2"/>
              <a:buChar char="q"/>
            </a:pPr>
            <a:r>
              <a:rPr lang="en-US" altLang="zh-CN" sz="2400" dirty="0" smtClean="0">
                <a:ea typeface="SimSun" pitchFamily="2" charset="-122"/>
              </a:rPr>
              <a:t>[Dong et al., 09a] [Dong et al., 09b]: Local decision</a:t>
            </a:r>
          </a:p>
          <a:p>
            <a:pPr lvl="2">
              <a:buFont typeface="Wingdings" pitchFamily="2" charset="2"/>
              <a:buChar char="q"/>
            </a:pPr>
            <a:r>
              <a:rPr lang="en-US" sz="2400" dirty="0" smtClean="0"/>
              <a:t>[Blanco et al., 10]: Assume a copier must copy </a:t>
            </a:r>
            <a:r>
              <a:rPr lang="en-US" sz="2400" b="1" dirty="0" smtClean="0"/>
              <a:t>all</a:t>
            </a:r>
            <a:r>
              <a:rPr lang="en-US" sz="2400" dirty="0" smtClean="0"/>
              <a:t> attribute values of an object</a:t>
            </a:r>
            <a:endParaRPr lang="en-US" altLang="zh-CN" sz="2400" dirty="0" smtClean="0">
              <a:ea typeface="SimSun" pitchFamily="2" charset="-122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Data provenance </a:t>
            </a:r>
            <a:r>
              <a:rPr lang="en-US" altLang="zh-CN" sz="2800" dirty="0" smtClean="0">
                <a:ea typeface="SimSun" pitchFamily="2" charset="-122"/>
              </a:rPr>
              <a:t>[</a:t>
            </a:r>
            <a:r>
              <a:rPr lang="en-US" altLang="zh-CN" sz="2800" dirty="0" err="1" smtClean="0">
                <a:ea typeface="SimSun" pitchFamily="2" charset="-122"/>
              </a:rPr>
              <a:t>Buneman</a:t>
            </a:r>
            <a:r>
              <a:rPr lang="en-US" altLang="zh-CN" sz="2800" dirty="0" smtClean="0">
                <a:ea typeface="SimSun" pitchFamily="2" charset="-122"/>
              </a:rPr>
              <a:t> et al., PODS’08]</a:t>
            </a:r>
            <a:endParaRPr lang="en-US" altLang="zh-CN" sz="3200" dirty="0" smtClean="0">
              <a:ea typeface="SimSun" pitchFamily="2" charset="-122"/>
            </a:endParaRP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Focus on effective presentation and retrieval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Assume knowledge of provenance/lineage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371600"/>
            <a:ext cx="8222456" cy="5486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Copying is common on the Web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Detecting copying for structured data is possible and beneficial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3200" dirty="0" smtClean="0">
                <a:ea typeface="SimSun" pitchFamily="2" charset="-122"/>
              </a:rPr>
              <a:t>Next step: reduce redundancy for quality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How many sources are sufficient?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sz="2800" dirty="0" smtClean="0">
                <a:ea typeface="SimSun" pitchFamily="2" charset="-122"/>
              </a:rPr>
              <a:t>How to help a user effectively explore the sources?</a:t>
            </a:r>
          </a:p>
          <a:p>
            <a:pPr lvl="1">
              <a:buFont typeface="Wingdings" pitchFamily="2" charset="2"/>
              <a:buChar char="q"/>
            </a:pPr>
            <a:endParaRPr lang="en-US" altLang="zh-CN" sz="3600" dirty="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055144" cy="487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Divesh</a:t>
            </a:r>
            <a:r>
              <a:rPr lang="en-US" dirty="0" smtClean="0"/>
              <a:t> </a:t>
            </a:r>
            <a:r>
              <a:rPr lang="en-US" dirty="0" err="1" smtClean="0"/>
              <a:t>Srivastava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(AT&amp;T Research)</a:t>
            </a:r>
            <a:endParaRPr lang="en-US" dirty="0" smtClean="0"/>
          </a:p>
          <a:p>
            <a:endParaRPr lang="en-US" sz="400" dirty="0" smtClean="0"/>
          </a:p>
          <a:p>
            <a:r>
              <a:rPr lang="en-US" dirty="0" err="1" smtClean="0"/>
              <a:t>Alon</a:t>
            </a:r>
            <a:r>
              <a:rPr lang="en-US" dirty="0" smtClean="0"/>
              <a:t> Halevy</a:t>
            </a:r>
            <a:br>
              <a:rPr lang="en-US" dirty="0" smtClean="0"/>
            </a:br>
            <a:r>
              <a:rPr lang="en-US" sz="1600" dirty="0" smtClean="0"/>
              <a:t>(Google)</a:t>
            </a:r>
            <a:endParaRPr lang="en-US" dirty="0" smtClean="0"/>
          </a:p>
          <a:p>
            <a:endParaRPr lang="en-US" sz="400" dirty="0" smtClean="0"/>
          </a:p>
          <a:p>
            <a:r>
              <a:rPr lang="en-US" dirty="0" err="1" smtClean="0"/>
              <a:t>Yifan</a:t>
            </a:r>
            <a:r>
              <a:rPr lang="en-US" dirty="0" smtClean="0"/>
              <a:t> </a:t>
            </a:r>
            <a:r>
              <a:rPr lang="en-US" dirty="0" err="1" smtClean="0"/>
              <a:t>Hu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(AT&amp;T Research)</a:t>
            </a:r>
            <a:endParaRPr lang="en-US" dirty="0" smtClean="0"/>
          </a:p>
          <a:p>
            <a:endParaRPr lang="en-US" sz="400" dirty="0" smtClean="0"/>
          </a:p>
          <a:p>
            <a:r>
              <a:rPr lang="en-US" dirty="0" smtClean="0"/>
              <a:t>Laure </a:t>
            </a:r>
            <a:r>
              <a:rPr lang="en-US" dirty="0" err="1" smtClean="0"/>
              <a:t>Berti-Equille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(</a:t>
            </a:r>
            <a:r>
              <a:rPr lang="en-US" sz="1600" dirty="0" err="1" smtClean="0"/>
              <a:t>Univ</a:t>
            </a:r>
            <a:r>
              <a:rPr lang="en-US" sz="1600" dirty="0" smtClean="0"/>
              <a:t> de Rennes 1)</a:t>
            </a:r>
            <a:endParaRPr lang="en-US" dirty="0" smtClean="0"/>
          </a:p>
          <a:p>
            <a:endParaRPr lang="en-US" sz="400" dirty="0" smtClean="0"/>
          </a:p>
          <a:p>
            <a:r>
              <a:rPr lang="en-US" dirty="0" err="1" smtClean="0"/>
              <a:t>Remi</a:t>
            </a:r>
            <a:r>
              <a:rPr lang="en-US" dirty="0" smtClean="0"/>
              <a:t> </a:t>
            </a:r>
            <a:r>
              <a:rPr lang="en-US" dirty="0" err="1" smtClean="0"/>
              <a:t>Zajac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(AT&amp;T Interactive)</a:t>
            </a:r>
          </a:p>
          <a:p>
            <a:endParaRPr lang="en-US" sz="400" dirty="0" smtClean="0"/>
          </a:p>
          <a:p>
            <a:r>
              <a:rPr lang="en-US" dirty="0" err="1" smtClean="0"/>
              <a:t>Songtao</a:t>
            </a:r>
            <a:r>
              <a:rPr lang="en-US" dirty="0" smtClean="0"/>
              <a:t> </a:t>
            </a:r>
            <a:r>
              <a:rPr lang="en-US" dirty="0" err="1" smtClean="0"/>
              <a:t>Guo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(AT&amp;T Interactive)</a:t>
            </a:r>
            <a:endParaRPr lang="en-US" dirty="0" smtClean="0"/>
          </a:p>
        </p:txBody>
      </p:sp>
      <p:pic>
        <p:nvPicPr>
          <p:cNvPr id="3635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200400"/>
            <a:ext cx="609600" cy="69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35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962400"/>
            <a:ext cx="56881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3527" name="Picture 7"/>
          <p:cNvPicPr>
            <a:picLocks noChangeAspect="1" noChangeArrowheads="1"/>
          </p:cNvPicPr>
          <p:nvPr/>
        </p:nvPicPr>
        <p:blipFill>
          <a:blip r:embed="rId5" cstate="print"/>
          <a:srcRect b="8333"/>
          <a:stretch>
            <a:fillRect/>
          </a:stretch>
        </p:blipFill>
        <p:spPr bwMode="auto">
          <a:xfrm>
            <a:off x="4876800" y="3309256"/>
            <a:ext cx="59266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3"/>
          <p:cNvSpPr>
            <a:spLocks noGrp="1"/>
          </p:cNvSpPr>
          <p:nvPr>
            <p:ph sz="half" idx="1"/>
          </p:nvPr>
        </p:nvSpPr>
        <p:spPr>
          <a:xfrm>
            <a:off x="5791200" y="1600200"/>
            <a:ext cx="3055144" cy="4495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Xuan</a:t>
            </a:r>
            <a:r>
              <a:rPr lang="en-US" dirty="0" smtClean="0"/>
              <a:t> Liu</a:t>
            </a:r>
            <a:br>
              <a:rPr lang="en-US" dirty="0" smtClean="0"/>
            </a:br>
            <a:r>
              <a:rPr lang="en-US" sz="1600" dirty="0" smtClean="0"/>
              <a:t>(Singapore National Univ.)</a:t>
            </a:r>
          </a:p>
          <a:p>
            <a:endParaRPr lang="en-US" sz="400" dirty="0" smtClean="0"/>
          </a:p>
          <a:p>
            <a:r>
              <a:rPr lang="en-US" dirty="0" smtClean="0"/>
              <a:t>Pei Li</a:t>
            </a:r>
            <a:br>
              <a:rPr lang="en-US" dirty="0" smtClean="0"/>
            </a:br>
            <a:r>
              <a:rPr lang="en-US" sz="1600" dirty="0" smtClean="0"/>
              <a:t>(</a:t>
            </a:r>
            <a:r>
              <a:rPr lang="en-US" sz="1600" dirty="0" err="1" smtClean="0"/>
              <a:t>Univ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Milano-</a:t>
            </a:r>
            <a:r>
              <a:rPr lang="en-US" sz="1600" dirty="0" err="1" smtClean="0"/>
              <a:t>Bicocca</a:t>
            </a:r>
            <a:r>
              <a:rPr lang="en-US" sz="1600" dirty="0" smtClean="0"/>
              <a:t>)</a:t>
            </a:r>
          </a:p>
          <a:p>
            <a:endParaRPr lang="en-US" sz="400" dirty="0" smtClean="0"/>
          </a:p>
          <a:p>
            <a:r>
              <a:rPr lang="en-US" dirty="0" err="1" smtClean="0"/>
              <a:t>Amelie</a:t>
            </a:r>
            <a:r>
              <a:rPr lang="en-US" dirty="0" smtClean="0"/>
              <a:t> Marian</a:t>
            </a:r>
            <a:br>
              <a:rPr lang="en-US" dirty="0" smtClean="0"/>
            </a:br>
            <a:r>
              <a:rPr lang="en-US" sz="1600" dirty="0" smtClean="0"/>
              <a:t>(Rutgers Univ.)</a:t>
            </a:r>
          </a:p>
          <a:p>
            <a:endParaRPr lang="en-US" sz="1100" dirty="0" smtClean="0"/>
          </a:p>
          <a:p>
            <a:r>
              <a:rPr lang="en-US" dirty="0" smtClean="0"/>
              <a:t>Andrea </a:t>
            </a:r>
            <a:r>
              <a:rPr lang="en-US" dirty="0" err="1" smtClean="0"/>
              <a:t>Maurino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(</a:t>
            </a:r>
            <a:r>
              <a:rPr lang="en-US" sz="1600" dirty="0" err="1" smtClean="0"/>
              <a:t>Univ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Milano-</a:t>
            </a:r>
            <a:r>
              <a:rPr lang="en-US" sz="1600" dirty="0" err="1" smtClean="0"/>
              <a:t>Bicocca</a:t>
            </a:r>
            <a:r>
              <a:rPr lang="en-US" sz="1600" dirty="0" smtClean="0"/>
              <a:t>)</a:t>
            </a:r>
          </a:p>
          <a:p>
            <a:endParaRPr lang="en-US" sz="1400" dirty="0" smtClean="0"/>
          </a:p>
          <a:p>
            <a:r>
              <a:rPr lang="en-US" dirty="0" err="1" smtClean="0"/>
              <a:t>Anish</a:t>
            </a:r>
            <a:r>
              <a:rPr lang="en-US" dirty="0" smtClean="0"/>
              <a:t> Das </a:t>
            </a:r>
            <a:r>
              <a:rPr lang="en-US" dirty="0" err="1" smtClean="0"/>
              <a:t>Sarma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(Yahoo!)</a:t>
            </a:r>
          </a:p>
        </p:txBody>
      </p:sp>
      <p:pic>
        <p:nvPicPr>
          <p:cNvPr id="363528" name="Picture 8"/>
          <p:cNvPicPr>
            <a:picLocks noChangeAspect="1" noChangeArrowheads="1"/>
          </p:cNvPicPr>
          <p:nvPr/>
        </p:nvPicPr>
        <p:blipFill>
          <a:blip r:embed="rId6" cstate="print"/>
          <a:srcRect l="22414" t="10000" r="7367" b="28333"/>
          <a:stretch>
            <a:fillRect/>
          </a:stretch>
        </p:blipFill>
        <p:spPr bwMode="auto">
          <a:xfrm>
            <a:off x="4876800" y="5029200"/>
            <a:ext cx="609600" cy="80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352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2421558"/>
            <a:ext cx="609599" cy="70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2738" name="Picture 2"/>
          <p:cNvPicPr>
            <a:picLocks noChangeAspect="1" noChangeArrowheads="1"/>
          </p:cNvPicPr>
          <p:nvPr/>
        </p:nvPicPr>
        <p:blipFill>
          <a:blip r:embed="rId8" cstate="print"/>
          <a:srcRect l="45714" r="18096" b="43433"/>
          <a:stretch>
            <a:fillRect/>
          </a:stretch>
        </p:blipFill>
        <p:spPr bwMode="auto">
          <a:xfrm>
            <a:off x="4876800" y="2394856"/>
            <a:ext cx="61253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249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5244" y="4191001"/>
            <a:ext cx="616394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2499" name="Picture 3"/>
          <p:cNvPicPr>
            <a:picLocks noChangeAspect="1" noChangeArrowheads="1"/>
          </p:cNvPicPr>
          <p:nvPr/>
        </p:nvPicPr>
        <p:blipFill>
          <a:blip r:embed="rId10" cstate="print"/>
          <a:srcRect r="15789"/>
          <a:stretch>
            <a:fillRect/>
          </a:stretch>
        </p:blipFill>
        <p:spPr bwMode="auto">
          <a:xfrm>
            <a:off x="762000" y="1600200"/>
            <a:ext cx="609600" cy="76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105400" y="6019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Ordered by the amount of time spent at AT&amp;T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86050" name="Picture 2"/>
          <p:cNvPicPr>
            <a:picLocks noChangeAspect="1" noChangeArrowheads="1"/>
          </p:cNvPicPr>
          <p:nvPr/>
        </p:nvPicPr>
        <p:blipFill>
          <a:blip r:embed="rId11" cstate="print"/>
          <a:srcRect l="33333" t="11905" r="31746" b="26190"/>
          <a:stretch>
            <a:fillRect/>
          </a:stretch>
        </p:blipFill>
        <p:spPr bwMode="auto">
          <a:xfrm>
            <a:off x="4842075" y="1524000"/>
            <a:ext cx="64476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3522" name="Picture 2"/>
          <p:cNvPicPr>
            <a:picLocks noChangeAspect="1" noChangeArrowheads="1"/>
          </p:cNvPicPr>
          <p:nvPr/>
        </p:nvPicPr>
        <p:blipFill>
          <a:blip r:embed="rId12" cstate="print"/>
          <a:srcRect l="9080" r="9091" b="8958"/>
          <a:stretch>
            <a:fillRect/>
          </a:stretch>
        </p:blipFill>
        <p:spPr bwMode="auto">
          <a:xfrm>
            <a:off x="762000" y="55626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3524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0" y="4800600"/>
            <a:ext cx="708987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458200" cy="1974059"/>
          </a:xfrm>
        </p:spPr>
        <p:txBody>
          <a:bodyPr/>
          <a:lstStyle/>
          <a:p>
            <a:pPr algn="ctr"/>
            <a:r>
              <a:rPr lang="en-US" dirty="0" smtClean="0"/>
              <a:t>Solomon: Seeking the Truth Via Copying Detection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876800"/>
            <a:ext cx="7772400" cy="1052512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http://www2.research.att.com/~yifanhu/SourceCopying/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67200" y="1447800"/>
            <a:ext cx="4572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658" name="Picture 2" descr="Tim Berners-Lee (AFP/Getty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0"/>
            <a:ext cx="3276600" cy="2464701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419600" y="4350650"/>
            <a:ext cx="4572000" cy="1295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600" b="1" dirty="0" smtClean="0">
                <a:solidFill>
                  <a:srgbClr val="002060"/>
                </a:solidFill>
              </a:rPr>
              <a:t>The Internet needs a way to help people separate rumor from real science.</a:t>
            </a:r>
          </a:p>
          <a:p>
            <a:pPr lvl="0" algn="r">
              <a:spcBef>
                <a:spcPct val="0"/>
              </a:spcBef>
            </a:pPr>
            <a:r>
              <a:rPr lang="en-US" sz="3600" b="1" dirty="0" smtClean="0">
                <a:solidFill>
                  <a:srgbClr val="002060"/>
                </a:solidFill>
              </a:rPr>
              <a:t>– Tim Berners-Lee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762000" y="838200"/>
            <a:ext cx="5936456" cy="2057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We now live in this media culture where something goes up on YouTube or a blog and everybody scrambles.              - Barack Obama</a:t>
            </a:r>
            <a:endParaRPr lang="en-US" altLang="zh-CN" sz="3200" i="1" dirty="0" smtClean="0">
              <a:ea typeface="SimSun" pitchFamily="2" charset="-122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57200" y="3124200"/>
            <a:ext cx="8458200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2498" name="Picture 2"/>
          <p:cNvPicPr>
            <a:picLocks noChangeAspect="1" noChangeArrowheads="1"/>
          </p:cNvPicPr>
          <p:nvPr/>
        </p:nvPicPr>
        <p:blipFill>
          <a:blip r:embed="rId3" cstate="print"/>
          <a:srcRect r="41837"/>
          <a:stretch>
            <a:fillRect/>
          </a:stretch>
        </p:blipFill>
        <p:spPr bwMode="auto">
          <a:xfrm>
            <a:off x="6629400" y="914400"/>
            <a:ext cx="1876425" cy="202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ducingPowerPoint200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4824</Words>
  <Application>Microsoft Office PowerPoint</Application>
  <PresentationFormat>On-screen Show (4:3)</PresentationFormat>
  <Paragraphs>1721</Paragraphs>
  <Slides>85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7" baseType="lpstr">
      <vt:lpstr>IntroducingPowerPoint2007</vt:lpstr>
      <vt:lpstr>Equation</vt:lpstr>
      <vt:lpstr>Solomon: Seeking the Truth Via Copying Detection</vt:lpstr>
      <vt:lpstr>We Live in an Information Era</vt:lpstr>
      <vt:lpstr>But the Freely Accessible Information Has Its Downside</vt:lpstr>
      <vt:lpstr>Information Propagation Becomes Much Easier with the Web Technologies</vt:lpstr>
      <vt:lpstr>False Information Can Be Propagated (I)</vt:lpstr>
      <vt:lpstr>False Information Can Be Propagated (II)</vt:lpstr>
      <vt:lpstr>False Information Can Be Propagated (III)</vt:lpstr>
      <vt:lpstr>False Information Can Be Propagated (IV)</vt:lpstr>
      <vt:lpstr>Slide 9</vt:lpstr>
      <vt:lpstr>Copying Can Happen on Structured Data  (Copying of Weather Data)</vt:lpstr>
      <vt:lpstr>Copying Can Be Large Scaled  (Copying of AbeBooks Data)</vt:lpstr>
      <vt:lpstr>Intuitively Meaningful Clusters According to the Copying Relationships</vt:lpstr>
      <vt:lpstr>Intuitively Meaningful Clusters According to the Copying Relationships</vt:lpstr>
      <vt:lpstr>Copying Can Be Large Scaled  (Copying of AbeBooks Data)</vt:lpstr>
      <vt:lpstr>Slide 15</vt:lpstr>
      <vt:lpstr>Outline</vt:lpstr>
      <vt:lpstr>Problem Definition—Input</vt:lpstr>
      <vt:lpstr>Formatting Patterns for Author List</vt:lpstr>
      <vt:lpstr>Problem Definition—Output</vt:lpstr>
      <vt:lpstr>Challenges in Copying Detection</vt:lpstr>
      <vt:lpstr>High-Level Intuitions for Copying Detection</vt:lpstr>
      <vt:lpstr>Copying?</vt:lpstr>
      <vt:lpstr>Copying?—Common Errors</vt:lpstr>
      <vt:lpstr>High-Level Intuitions for Copying Detection</vt:lpstr>
      <vt:lpstr>Copying?—Different Accuracy</vt:lpstr>
      <vt:lpstr>Copying?—Different Accuracy</vt:lpstr>
      <vt:lpstr>Bayesian Analysis – Basic</vt:lpstr>
      <vt:lpstr>Bayesian Analysis – Probability Computation</vt:lpstr>
      <vt:lpstr>Considering Source Accuracy</vt:lpstr>
      <vt:lpstr>Correctness of Data as Evidence for Copying</vt:lpstr>
      <vt:lpstr>Extending the Basic Technique</vt:lpstr>
      <vt:lpstr>Formatting as Evidence for Copying</vt:lpstr>
      <vt:lpstr>Extending the Basic Technique</vt:lpstr>
      <vt:lpstr>Correlated Copying</vt:lpstr>
      <vt:lpstr>Extending the Basic Technique</vt:lpstr>
      <vt:lpstr>Multi-Source Copying? Co-copying? Transitive Copying?</vt:lpstr>
      <vt:lpstr>Multi-Source Copying? Co-copying? Transitive Copying?</vt:lpstr>
      <vt:lpstr>Multi-Source Copying? Co-copying? Transitive Copying?</vt:lpstr>
      <vt:lpstr>Multi-Source Copying? Co-copying? Transitive Copying?</vt:lpstr>
      <vt:lpstr>Multi-Source Copying? Co-copying? Transitive Copying?</vt:lpstr>
      <vt:lpstr>Multi-Source Copying? Co-copying? Transitive Copying?</vt:lpstr>
      <vt:lpstr>Multi-Source Copying? Co-copying? Transitive Copying?</vt:lpstr>
      <vt:lpstr>Global Copying Detection</vt:lpstr>
      <vt:lpstr>Multi-Source Copying? Co-copying? Transitive Copying?</vt:lpstr>
      <vt:lpstr>Experiment Setup</vt:lpstr>
      <vt:lpstr>Silver Standard</vt:lpstr>
      <vt:lpstr>Experiment Results</vt:lpstr>
      <vt:lpstr>What Is Missing? (a.k.a. Future Work)</vt:lpstr>
      <vt:lpstr>What Is Missing? (a.k.a. Future Work)</vt:lpstr>
      <vt:lpstr>Outline</vt:lpstr>
      <vt:lpstr>Data Integration Faces 3 Challenges</vt:lpstr>
      <vt:lpstr>Data Integration Faces 3 Challenges</vt:lpstr>
      <vt:lpstr>Data Integration Faces 3 Challenges</vt:lpstr>
      <vt:lpstr>Data Integration Faces 3 Challenges</vt:lpstr>
      <vt:lpstr>Existing Solutions Assume Independence of Data Sources</vt:lpstr>
      <vt:lpstr>Slide 56</vt:lpstr>
      <vt:lpstr>Application I. Truth Discovery—Naïve Voting</vt:lpstr>
      <vt:lpstr>Application I. Truth Discovery—Naïve Voting</vt:lpstr>
      <vt:lpstr>Application I. Truth Discovery—Our Solution</vt:lpstr>
      <vt:lpstr>Application I. Truth Discovery—Our Solution</vt:lpstr>
      <vt:lpstr>Application I. Truth Discovery—Our Solution</vt:lpstr>
      <vt:lpstr>Application I. Truth Discovery—Our Solution</vt:lpstr>
      <vt:lpstr>Application I. Truth Discovery—Our Solution</vt:lpstr>
      <vt:lpstr>Application I. Truth Discovery—Our Solution</vt:lpstr>
      <vt:lpstr>Application I. Truth Discovery (Con’t)</vt:lpstr>
      <vt:lpstr>Experiment on Static Data [VLDB’09a]</vt:lpstr>
      <vt:lpstr>Naïve Voting and Types of Errors</vt:lpstr>
      <vt:lpstr>Contributions of Various Components</vt:lpstr>
      <vt:lpstr>Experiment on Dynamic Data [VLDB’09b]</vt:lpstr>
      <vt:lpstr>Discovered Copying</vt:lpstr>
      <vt:lpstr>Contributions of Various Components</vt:lpstr>
      <vt:lpstr>Application II. Query Optimization in DI</vt:lpstr>
      <vt:lpstr>Key Problems in IDS</vt:lpstr>
      <vt:lpstr>Complexity of Computing Coverage</vt:lpstr>
      <vt:lpstr>Complexity of Source Selection/Ordering Problems</vt:lpstr>
      <vt:lpstr>Slide 76</vt:lpstr>
      <vt:lpstr>Outline</vt:lpstr>
      <vt:lpstr>Copying of AbeBooks Data</vt:lpstr>
      <vt:lpstr>A Picture Is Worth a Thousand Words [VLDB’10 Demo]</vt:lpstr>
      <vt:lpstr>Demo Here</vt:lpstr>
      <vt:lpstr>Future Work: Explaining Copying-Detection Decisions</vt:lpstr>
      <vt:lpstr>Related Work</vt:lpstr>
      <vt:lpstr>Take-Aways</vt:lpstr>
      <vt:lpstr>Acknowledgements</vt:lpstr>
      <vt:lpstr>Solomon: Seeking the Truth Via Copying Detection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2008-12-03T05:19:47Z</dcterms:created>
  <dcterms:modified xsi:type="dcterms:W3CDTF">2010-10-04T15:21:12Z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